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3"/>
  </p:notesMasterIdLst>
  <p:sldIdLst>
    <p:sldId id="333" r:id="rId5"/>
    <p:sldId id="2147376685" r:id="rId6"/>
    <p:sldId id="256" r:id="rId7"/>
    <p:sldId id="2147376707" r:id="rId8"/>
    <p:sldId id="260" r:id="rId9"/>
    <p:sldId id="2147376674" r:id="rId10"/>
    <p:sldId id="262" r:id="rId11"/>
    <p:sldId id="263" r:id="rId12"/>
    <p:sldId id="265" r:id="rId13"/>
    <p:sldId id="266" r:id="rId14"/>
    <p:sldId id="267" r:id="rId15"/>
    <p:sldId id="319" r:id="rId16"/>
    <p:sldId id="315" r:id="rId17"/>
    <p:sldId id="324" r:id="rId18"/>
    <p:sldId id="2147376717" r:id="rId19"/>
    <p:sldId id="2147376713" r:id="rId20"/>
    <p:sldId id="2147376728" r:id="rId21"/>
    <p:sldId id="2147376682" r:id="rId22"/>
    <p:sldId id="329" r:id="rId23"/>
    <p:sldId id="2147376716" r:id="rId24"/>
    <p:sldId id="264" r:id="rId25"/>
    <p:sldId id="2147376709" r:id="rId26"/>
    <p:sldId id="2147376699" r:id="rId27"/>
    <p:sldId id="302" r:id="rId28"/>
    <p:sldId id="304" r:id="rId29"/>
    <p:sldId id="305" r:id="rId30"/>
    <p:sldId id="307" r:id="rId31"/>
    <p:sldId id="308" r:id="rId32"/>
    <p:sldId id="309" r:id="rId33"/>
    <p:sldId id="310" r:id="rId34"/>
    <p:sldId id="323" r:id="rId35"/>
    <p:sldId id="314" r:id="rId36"/>
    <p:sldId id="2147376686" r:id="rId37"/>
    <p:sldId id="271" r:id="rId38"/>
    <p:sldId id="272" r:id="rId39"/>
    <p:sldId id="274" r:id="rId40"/>
    <p:sldId id="328" r:id="rId41"/>
    <p:sldId id="275" r:id="rId42"/>
    <p:sldId id="276" r:id="rId43"/>
    <p:sldId id="326" r:id="rId44"/>
    <p:sldId id="2147376694" r:id="rId45"/>
    <p:sldId id="2147376710" r:id="rId46"/>
    <p:sldId id="2147376696" r:id="rId47"/>
    <p:sldId id="2147376687" r:id="rId48"/>
    <p:sldId id="277" r:id="rId49"/>
    <p:sldId id="278" r:id="rId50"/>
    <p:sldId id="279" r:id="rId51"/>
    <p:sldId id="280" r:id="rId52"/>
    <p:sldId id="331" r:id="rId53"/>
    <p:sldId id="2147376714" r:id="rId54"/>
    <p:sldId id="2147376683" r:id="rId55"/>
    <p:sldId id="2147376684" r:id="rId56"/>
    <p:sldId id="2147376688" r:id="rId57"/>
    <p:sldId id="282" r:id="rId58"/>
    <p:sldId id="283" r:id="rId59"/>
    <p:sldId id="2147376715" r:id="rId60"/>
    <p:sldId id="2147376689" r:id="rId61"/>
    <p:sldId id="285" r:id="rId62"/>
    <p:sldId id="313" r:id="rId63"/>
    <p:sldId id="2147376692" r:id="rId64"/>
    <p:sldId id="289" r:id="rId65"/>
    <p:sldId id="2147376691" r:id="rId66"/>
    <p:sldId id="290" r:id="rId67"/>
    <p:sldId id="2147376693" r:id="rId68"/>
    <p:sldId id="320" r:id="rId69"/>
    <p:sldId id="2147376690" r:id="rId70"/>
    <p:sldId id="291" r:id="rId71"/>
    <p:sldId id="2147376700" r:id="rId72"/>
    <p:sldId id="292" r:id="rId73"/>
    <p:sldId id="293" r:id="rId74"/>
    <p:sldId id="327" r:id="rId75"/>
    <p:sldId id="2147376701" r:id="rId76"/>
    <p:sldId id="311" r:id="rId77"/>
    <p:sldId id="2147376719" r:id="rId78"/>
    <p:sldId id="2147376723" r:id="rId79"/>
    <p:sldId id="2147376724" r:id="rId80"/>
    <p:sldId id="2147376725" r:id="rId81"/>
    <p:sldId id="2147376726" r:id="rId82"/>
    <p:sldId id="2147376727" r:id="rId83"/>
    <p:sldId id="2147376729" r:id="rId84"/>
    <p:sldId id="2147376721" r:id="rId85"/>
    <p:sldId id="2147376718" r:id="rId86"/>
    <p:sldId id="258" r:id="rId87"/>
    <p:sldId id="2147376678" r:id="rId88"/>
    <p:sldId id="2147376703" r:id="rId89"/>
    <p:sldId id="2147376702" r:id="rId90"/>
    <p:sldId id="2147376704" r:id="rId91"/>
    <p:sldId id="2147376705" r:id="rId92"/>
  </p:sldIdLst>
  <p:sldSz cx="12192000" cy="6858000"/>
  <p:notesSz cx="7023100" cy="9309100"/>
  <p:defaultTextStyle>
    <a:defPPr>
      <a:defRPr lang="nb-NO"/>
    </a:defPPr>
    <a:lvl1pPr marL="0" indent="0">
      <a:buNone/>
      <a:defRPr sz="1800"/>
    </a:lvl1pPr>
    <a:lvl2pPr marL="133350" indent="-133350" algn="l" rtl="0" eaLnBrk="1" latinLnBrk="0" hangingPunct="1">
      <a:spcBef>
        <a:spcPts val="525"/>
      </a:spcBef>
      <a:buFont typeface="Arial" panose="02000503030000020004" pitchFamily="50" charset="0"/>
      <a:buChar char="•"/>
      <a:defRPr sz="1200"/>
    </a:lvl2pPr>
    <a:lvl3pPr marL="314325" indent="-132557" hangingPunct="1">
      <a:spcBef>
        <a:spcPts val="525"/>
      </a:spcBef>
      <a:buFont typeface="Arial" panose="02000503030000020004" pitchFamily="50" charset="0"/>
      <a:buChar char="•"/>
      <a:defRPr sz="1200"/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ndeling uten navn" id="{A4386AA2-32C0-4AD7-944D-D4D30EFFCF6D}">
          <p14:sldIdLst/>
        </p14:section>
        <p14:section name="Standard inndeling" id="{485E2D58-E073-4DFA-9C13-AA257D562105}">
          <p14:sldIdLst>
            <p14:sldId id="333"/>
            <p14:sldId id="2147376685"/>
            <p14:sldId id="256"/>
            <p14:sldId id="2147376707"/>
            <p14:sldId id="260"/>
            <p14:sldId id="2147376674"/>
            <p14:sldId id="262"/>
            <p14:sldId id="263"/>
            <p14:sldId id="265"/>
            <p14:sldId id="266"/>
            <p14:sldId id="267"/>
            <p14:sldId id="319"/>
            <p14:sldId id="315"/>
            <p14:sldId id="324"/>
            <p14:sldId id="2147376717"/>
            <p14:sldId id="2147376713"/>
            <p14:sldId id="2147376728"/>
            <p14:sldId id="2147376682"/>
            <p14:sldId id="329"/>
            <p14:sldId id="2147376716"/>
            <p14:sldId id="264"/>
            <p14:sldId id="2147376709"/>
            <p14:sldId id="2147376699"/>
            <p14:sldId id="302"/>
            <p14:sldId id="304"/>
            <p14:sldId id="305"/>
            <p14:sldId id="307"/>
            <p14:sldId id="308"/>
            <p14:sldId id="309"/>
            <p14:sldId id="310"/>
            <p14:sldId id="323"/>
            <p14:sldId id="314"/>
            <p14:sldId id="2147376686"/>
            <p14:sldId id="271"/>
            <p14:sldId id="272"/>
            <p14:sldId id="274"/>
            <p14:sldId id="328"/>
            <p14:sldId id="275"/>
            <p14:sldId id="276"/>
            <p14:sldId id="326"/>
            <p14:sldId id="2147376694"/>
            <p14:sldId id="2147376710"/>
            <p14:sldId id="2147376696"/>
            <p14:sldId id="2147376687"/>
            <p14:sldId id="277"/>
            <p14:sldId id="278"/>
            <p14:sldId id="279"/>
            <p14:sldId id="280"/>
            <p14:sldId id="331"/>
            <p14:sldId id="2147376714"/>
            <p14:sldId id="2147376683"/>
            <p14:sldId id="2147376684"/>
            <p14:sldId id="2147376688"/>
            <p14:sldId id="282"/>
            <p14:sldId id="283"/>
            <p14:sldId id="2147376715"/>
            <p14:sldId id="2147376689"/>
            <p14:sldId id="285"/>
            <p14:sldId id="313"/>
            <p14:sldId id="2147376692"/>
            <p14:sldId id="289"/>
            <p14:sldId id="2147376691"/>
            <p14:sldId id="290"/>
            <p14:sldId id="2147376693"/>
            <p14:sldId id="320"/>
            <p14:sldId id="2147376690"/>
            <p14:sldId id="291"/>
            <p14:sldId id="2147376700"/>
            <p14:sldId id="292"/>
            <p14:sldId id="293"/>
            <p14:sldId id="327"/>
            <p14:sldId id="2147376701"/>
            <p14:sldId id="311"/>
            <p14:sldId id="2147376719"/>
            <p14:sldId id="2147376723"/>
            <p14:sldId id="2147376724"/>
            <p14:sldId id="2147376725"/>
            <p14:sldId id="2147376726"/>
            <p14:sldId id="2147376727"/>
            <p14:sldId id="2147376729"/>
            <p14:sldId id="2147376721"/>
            <p14:sldId id="2147376718"/>
            <p14:sldId id="258"/>
            <p14:sldId id="2147376678"/>
            <p14:sldId id="2147376703"/>
            <p14:sldId id="2147376702"/>
            <p14:sldId id="2147376704"/>
            <p14:sldId id="21473767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B839751-8DE8-42A2-CCE7-A2CD4E325B36}" name="Gaalaas, Sølvi Pettersen" initials="GP" userId="S::solvi.gaalaas@sporveien.com::0c7f61ee-288d-43a5-a9eb-671f95abf98f" providerId="AD"/>
  <p188:author id="{89BB255A-1971-233B-B097-F2A7489AD41C}" name="Bjørnsdatter, Mette Dahl" initials="BD" userId="S::mette.dahl.bjornsdatter@sporveien.com::648fdfa2-82bc-4c7a-8a3c-4d6af1f9dda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33"/>
    <a:srgbClr val="FF6400"/>
    <a:srgbClr val="FCF8EF"/>
    <a:srgbClr val="F1ECE7"/>
    <a:srgbClr val="FFCC00"/>
    <a:srgbClr val="FFFCF7"/>
    <a:srgbClr val="FFFFFF"/>
    <a:srgbClr val="FDFAF1"/>
    <a:srgbClr val="0066CC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1C7F7B-9CDC-4FDB-9243-5CAC3771A19B}" v="5" dt="2024-07-12T05:41:08.166"/>
    <p1510:client id="{5E06CAD6-9C00-497F-A352-1FB9D6CBF0F8}" v="186" dt="2024-07-12T05:21:09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ys stil 2 – uthev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29" autoAdjust="0"/>
    <p:restoredTop sz="88400" autoAdjust="0"/>
  </p:normalViewPr>
  <p:slideViewPr>
    <p:cSldViewPr snapToGrid="0">
      <p:cViewPr>
        <p:scale>
          <a:sx n="94" d="100"/>
          <a:sy n="94" d="100"/>
        </p:scale>
        <p:origin x="696" y="-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97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notesMaster" Target="notesMasters/notesMaster1.xml"/><Relationship Id="rId98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presProps" Target="presProps.xml"/><Relationship Id="rId9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2153B18-3AA3-4BA2-8DEC-1E6E8E1F59A6}" type="datetimeFigureOut">
              <a:rPr lang="nb-NO" smtClean="0"/>
              <a:t>12.07.2024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F711719-EC5C-4665-BCC1-B1F4BC81A0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9075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9253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66082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Fotnotehenvisning</a:t>
            </a:r>
            <a:r>
              <a:rPr lang="nb-NO" dirty="0"/>
              <a:t> fjernes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60955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96584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3818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27623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Speakersnote</a:t>
            </a:r>
            <a:r>
              <a:rPr lang="nb-NO" dirty="0"/>
              <a:t>: kostnad per reise økte </a:t>
            </a:r>
            <a:r>
              <a:rPr lang="nb-NO" dirty="0" err="1"/>
              <a:t>ifm</a:t>
            </a:r>
            <a:r>
              <a:rPr lang="nb-NO" dirty="0"/>
              <a:t> fall i antall reisende i 2020-2021, samtidig som tilbudet ble oppretthold.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6080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Speakersnote</a:t>
            </a:r>
            <a:r>
              <a:rPr lang="nb-NO" dirty="0"/>
              <a:t>: kostnad per reise økte </a:t>
            </a:r>
            <a:r>
              <a:rPr lang="nb-NO" dirty="0" err="1"/>
              <a:t>ifm</a:t>
            </a:r>
            <a:r>
              <a:rPr lang="nb-NO" dirty="0"/>
              <a:t> fall i antall reisende i 2020-2021, samtidig som tilbudet ble oppretthold.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38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614953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43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859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Speakersnote</a:t>
            </a:r>
            <a:r>
              <a:rPr lang="nb-NO" dirty="0"/>
              <a:t>: kostnad per reise økte </a:t>
            </a:r>
            <a:r>
              <a:rPr lang="nb-NO" dirty="0" err="1"/>
              <a:t>ifm</a:t>
            </a:r>
            <a:r>
              <a:rPr lang="nb-NO" dirty="0"/>
              <a:t> fall i antall reisende i 2020-2021, samtidig som tilbudet ble oppretthold.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020260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Speakersnote</a:t>
            </a:r>
            <a:r>
              <a:rPr lang="nb-NO" dirty="0"/>
              <a:t>: kostnad per reise økte </a:t>
            </a:r>
            <a:r>
              <a:rPr lang="nb-NO" dirty="0" err="1"/>
              <a:t>ifm</a:t>
            </a:r>
            <a:r>
              <a:rPr lang="nb-NO" dirty="0"/>
              <a:t> fall i antall reisende i 2020-2021, samtidig som tilbudet ble oppretthold.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49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1418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F2270-0504-D5AB-290F-44309F655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F8995ED1-D280-1EA3-B10A-F82143AFF6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9A4DA6A8-209A-E7E3-3C82-BCB1D0C535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8E6BFB7-601F-63C0-8206-D85633003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20BE6C-1DF7-4873-8B53-3D0EAE1CC3C7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4064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52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57184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69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252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76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17197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83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02819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11719-EC5C-4665-BCC1-B1F4BC81A0C1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98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T-banen, Trikken og Unibuss summerer til 64% i pai – må være 65 %. Kan T-banen rundes opp til 30 %?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942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Speakersnote</a:t>
            </a:r>
            <a:r>
              <a:rPr lang="nb-NO" dirty="0"/>
              <a:t>: kostnad per reise økte </a:t>
            </a:r>
            <a:r>
              <a:rPr lang="nb-NO" dirty="0" err="1"/>
              <a:t>ifm</a:t>
            </a:r>
            <a:r>
              <a:rPr lang="nb-NO" dirty="0"/>
              <a:t> fall i antall reisende i 2020-2021, samtidig som tilbudet ble oppretthold.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814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 err="1"/>
              <a:t>Speakersnote</a:t>
            </a:r>
            <a:r>
              <a:rPr lang="nb-NO" i="1" dirty="0"/>
              <a:t>: Måling foretas årlig i perioden januar – mars.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1321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0348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9930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2023 kappet av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711719-EC5C-4665-BCC1-B1F4BC81A0C1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7997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, Ly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ssholder for bilde 6">
            <a:extLst>
              <a:ext uri="{FF2B5EF4-FFF2-40B4-BE49-F238E27FC236}">
                <a16:creationId xmlns:a16="http://schemas.microsoft.com/office/drawing/2014/main" id="{430A4328-B2F5-48AF-B3EA-90144EA574A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8" name="Sort overlay">
            <a:extLst>
              <a:ext uri="{FF2B5EF4-FFF2-40B4-BE49-F238E27FC236}">
                <a16:creationId xmlns:a16="http://schemas.microsoft.com/office/drawing/2014/main" id="{8393E011-5627-4023-86C2-D84E06337F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2"/>
              </a:gs>
              <a:gs pos="50000">
                <a:schemeClr val="accent2">
                  <a:alpha val="0"/>
                </a:schemeClr>
              </a:gs>
            </a:gsLst>
            <a:lin ang="16200000" scaled="0"/>
          </a:gradFill>
        </p:spPr>
        <p:txBody>
          <a:bodyPr lIns="756000" tIns="28800" rIns="1512000" bIns="324000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5543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9F2A790B-4C0B-4341-9727-62DA747C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33" y="5609444"/>
            <a:ext cx="1843088" cy="77520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4728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pic>
        <p:nvPicPr>
          <p:cNvPr id="8" name="Trikken">
            <a:extLst>
              <a:ext uri="{FF2B5EF4-FFF2-40B4-BE49-F238E27FC236}">
                <a16:creationId xmlns:a16="http://schemas.microsoft.com/office/drawing/2014/main" id="{576BBCFA-6BF2-4E94-BE05-70F2367E38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539413" y="5897123"/>
            <a:ext cx="877490" cy="20347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7343D9D5-C72D-4CC5-AD62-2E058CA10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07C12AE4-EBFC-4AB5-9420-6FA2779AFD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91462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16616979-F492-4375-9DB8-9378E9748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643F4C90-99D1-427B-9EC3-D05ACA5E03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043835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73111" y="716827"/>
            <a:ext cx="6858000" cy="53823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Malen inneholder flere oppsett. Trykk på pila under «Nytt lysbilde»-knappen for å velge. </a:t>
            </a:r>
            <a:br>
              <a:rPr lang="nb-NO"/>
            </a:br>
            <a:r>
              <a:rPr lang="nb-NO"/>
              <a:t>Lim inn tekst med valget «Bruk målformatering» eller «Bare tekst» for å unngå å ta med stiler fra andre steder.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FC98189-545B-4E08-92A3-A7D47163C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3047206" cy="53996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51063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venstre,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bilde 6">
            <a:extLst>
              <a:ext uri="{FF2B5EF4-FFF2-40B4-BE49-F238E27FC236}">
                <a16:creationId xmlns:a16="http://schemas.microsoft.com/office/drawing/2014/main" id="{B404C36E-ECC2-48BE-AAB3-D80C102622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1208" y="762794"/>
            <a:ext cx="6857999" cy="5336381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</a:t>
            </a:r>
            <a:r>
              <a:rPr lang="nb-NO" err="1"/>
              <a:t>eller</a:t>
            </a:r>
            <a:r>
              <a:rPr lang="nb-NO"/>
              <a:t> </a:t>
            </a:r>
            <a:r>
              <a:rPr lang="nb-NO" err="1"/>
              <a:t>trykk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ikonet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56366796-D8D0-4265-A218-DA3853FD6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3047206" cy="53996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5775600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3111" y="665805"/>
            <a:ext cx="6858000" cy="5433369"/>
          </a:xfrm>
        </p:spPr>
        <p:txBody>
          <a:bodyPr tIns="28800"/>
          <a:lstStyle>
            <a:lvl1pPr marL="450000" indent="-450000">
              <a:lnSpc>
                <a:spcPts val="3200"/>
              </a:lnSpc>
              <a:spcBef>
                <a:spcPts val="0"/>
              </a:spcBef>
              <a:buFont typeface="+mj-lt"/>
              <a:buAutoNum type="arabicPeriod"/>
              <a:defRPr sz="3000">
                <a:solidFill>
                  <a:schemeClr val="tx2"/>
                </a:solidFill>
              </a:defRPr>
            </a:lvl1pPr>
            <a:lvl2pPr marL="673100" indent="-190500"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10D06EB-08B9-431F-82DF-B31ECFFE6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3047206" cy="53996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594800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lnSpc>
                <a:spcPct val="98000"/>
              </a:lnSpc>
              <a:defRPr/>
            </a:lvl1pPr>
            <a:lvl2pPr>
              <a:lnSpc>
                <a:spcPct val="98000"/>
              </a:lnSpc>
              <a:defRPr/>
            </a:lvl2pPr>
            <a:lvl3pPr>
              <a:lnSpc>
                <a:spcPct val="98000"/>
              </a:lnSpc>
              <a:defRPr/>
            </a:lvl3pPr>
            <a:lvl4pPr>
              <a:lnSpc>
                <a:spcPct val="98000"/>
              </a:lnSpc>
              <a:defRPr/>
            </a:lvl4pPr>
            <a:lvl5pPr>
              <a:lnSpc>
                <a:spcPct val="98000"/>
              </a:lnSpc>
              <a:defRPr/>
            </a:lvl5pPr>
          </a:lstStyle>
          <a:p>
            <a:pPr lvl="0"/>
            <a:r>
              <a:rPr lang="nb-NO"/>
              <a:t>Malen inneholder flere oppsett. Trykk på pila under «Nytt lysbilde»-knappen for å velge. </a:t>
            </a:r>
            <a:br>
              <a:rPr lang="nb-NO"/>
            </a:br>
            <a:r>
              <a:rPr lang="nb-NO"/>
              <a:t>Lim inn tekst med valget «Bruk målformatering» eller «Bare tekst» for å unngå å ta med stiler fra andre steder.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8DD09D5-10F4-4E3A-ABC3-02D5471CD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779603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bbel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821599"/>
            <a:ext cx="4948332" cy="427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  <p:sp>
        <p:nvSpPr>
          <p:cNvPr id="9" name="Plassholder for innhold 2">
            <a:extLst>
              <a:ext uri="{FF2B5EF4-FFF2-40B4-BE49-F238E27FC236}">
                <a16:creationId xmlns:a16="http://schemas.microsoft.com/office/drawing/2014/main" id="{67DE4263-55D8-4EBE-B358-8B7763DA09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80875" y="1821599"/>
            <a:ext cx="4948332" cy="427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360275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618916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</a:t>
            </a:r>
            <a:r>
              <a:rPr lang="nb-NO" err="1"/>
              <a:t>eller</a:t>
            </a:r>
            <a:r>
              <a:rPr lang="nb-NO"/>
              <a:t> </a:t>
            </a:r>
            <a:r>
              <a:rPr lang="nb-NO" err="1"/>
              <a:t>trykk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ikonet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206" y="726992"/>
            <a:ext cx="3048000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207" y="2628896"/>
            <a:ext cx="3048000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4586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571710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</a:t>
            </a:r>
            <a:r>
              <a:rPr lang="nb-NO" err="1"/>
              <a:t>eller</a:t>
            </a:r>
            <a:r>
              <a:rPr lang="nb-NO"/>
              <a:t> </a:t>
            </a:r>
            <a:r>
              <a:rPr lang="nb-NO" err="1"/>
              <a:t>trykk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ikonet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0" y="726992"/>
            <a:ext cx="6095206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1" y="2628000"/>
            <a:ext cx="6095206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8776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084" y="0"/>
            <a:ext cx="7618916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</a:t>
            </a:r>
            <a:r>
              <a:rPr lang="nb-NO" err="1"/>
              <a:t>eller</a:t>
            </a:r>
            <a:r>
              <a:rPr lang="nb-NO"/>
              <a:t> </a:t>
            </a:r>
            <a:r>
              <a:rPr lang="nb-NO" err="1"/>
              <a:t>trykk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ikonet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7" y="726992"/>
            <a:ext cx="3048000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8" y="2628000"/>
            <a:ext cx="3048000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20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, V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8BB6A9FC-5FAE-4A2B-8ED9-7997A2FCF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10" name="Sort overlay">
            <a:extLst>
              <a:ext uri="{FF2B5EF4-FFF2-40B4-BE49-F238E27FC236}">
                <a16:creationId xmlns:a16="http://schemas.microsoft.com/office/drawing/2014/main" id="{1DD9B192-531E-4DA4-AD34-4BAB7D4EED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1"/>
              </a:gs>
              <a:gs pos="50000">
                <a:schemeClr val="accent1">
                  <a:alpha val="0"/>
                </a:schemeClr>
              </a:gs>
            </a:gsLst>
            <a:lin ang="16200000" scaled="0"/>
          </a:gradFill>
        </p:spPr>
        <p:txBody>
          <a:bodyPr lIns="756000" rIns="1512000" bIns="324000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5543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9F2A790B-4C0B-4341-9727-62DA747C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33" y="5609444"/>
            <a:ext cx="1843088" cy="77520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2908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te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74DC9E61-3053-4810-9398-6DC954C1B51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9207" y="0"/>
            <a:ext cx="4572794" cy="6858000"/>
          </a:xfrm>
          <a:solidFill>
            <a:schemeClr val="bg2"/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</a:t>
            </a:r>
            <a:r>
              <a:rPr lang="nb-NO" err="1"/>
              <a:t>eller</a:t>
            </a:r>
            <a:r>
              <a:rPr lang="nb-NO"/>
              <a:t> </a:t>
            </a:r>
            <a:r>
              <a:rPr lang="nb-NO" err="1"/>
              <a:t>trykk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ikonet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D96E27D-FBCB-4DE1-B352-4B5ED716A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7" y="726992"/>
            <a:ext cx="6090040" cy="1646321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6A59FA-29FF-41C7-B9CA-06A3F4DA68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168" y="2628000"/>
            <a:ext cx="6090040" cy="34575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F3C2880-0EE9-4650-BDAE-D05DB50B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ECA0271-839C-403B-9155-06730BE42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5054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5081310-412C-46D4-999D-365C322BE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04A14D6-BFC4-4074-A019-E128A2668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9D0E995-8564-455C-9898-CE9B46DE0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72524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86F2DE8-03E6-40AA-A09D-1727C7E80E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94" y="762794"/>
            <a:ext cx="3047206" cy="3812381"/>
          </a:xfrm>
          <a:solidFill>
            <a:schemeClr val="bg1"/>
          </a:solidFill>
          <a:effectLst>
            <a:outerShdw blurRad="127000" dist="76200" dir="5400000" algn="t" rotWithShape="0">
              <a:prstClr val="black">
                <a:alpha val="30000"/>
              </a:prstClr>
            </a:outerShdw>
          </a:effectLst>
        </p:spPr>
        <p:txBody>
          <a:bodyPr lIns="378000" tIns="536400" rIns="378000" bIns="536400"/>
          <a:lstStyle>
            <a:lvl1pPr marL="0" indent="0">
              <a:buNone/>
              <a:defRPr/>
            </a:lvl1pPr>
            <a:lvl2pPr marL="133350" indent="-133350">
              <a:lnSpc>
                <a:spcPts val="1400"/>
              </a:lnSpc>
              <a:buFont typeface="Arial" panose="02000503030000020004" pitchFamily="50" charset="0"/>
              <a:buChar char="•"/>
              <a:defRPr sz="1200"/>
            </a:lvl2pPr>
            <a:lvl3pPr marL="314325" indent="-132557">
              <a:lnSpc>
                <a:spcPts val="1400"/>
              </a:lnSpc>
              <a:buFont typeface="Arial" panose="02000503030000020004" pitchFamily="50" charset="0"/>
              <a:buChar char="•"/>
              <a:defRPr sz="1200"/>
            </a:lvl3pPr>
          </a:lstStyle>
          <a:p>
            <a:pPr lvl="0"/>
            <a:r>
              <a:rPr lang="nb-NO"/>
              <a:t>Denne boksen kan flyttes på, og du kan endre farge på Figurformat-fanen &gt; Figurstiler. </a:t>
            </a:r>
            <a:br>
              <a:rPr lang="nb-NO"/>
            </a:br>
            <a:r>
              <a:rPr lang="nb-NO"/>
              <a:t>For mindre tekst og punkter, bruk </a:t>
            </a:r>
            <a:r>
              <a:rPr lang="nb-NO" err="1"/>
              <a:t>innrykksnivå</a:t>
            </a:r>
            <a:r>
              <a:rPr lang="nb-NO"/>
              <a:t> 2.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2440776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7DAC3DBA-E90F-41B6-9D43-DA79CD60F4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39268" y="3816034"/>
            <a:ext cx="3940175" cy="1524001"/>
          </a:xfrm>
        </p:spPr>
        <p:txBody>
          <a:bodyPr/>
          <a:lstStyle>
            <a:lvl1pPr marL="0" indent="0">
              <a:lnSpc>
                <a:spcPts val="3200"/>
              </a:lnSpc>
              <a:buNone/>
              <a:defRPr sz="3000" b="1">
                <a:solidFill>
                  <a:schemeClr val="bg1"/>
                </a:solidFill>
              </a:defRPr>
            </a:lvl1pPr>
            <a:lvl2pPr marL="219075" indent="-207963">
              <a:spcBef>
                <a:spcPts val="1050"/>
              </a:spcBef>
              <a:buFont typeface="Arial" panose="02000503030000020004" pitchFamily="50" charset="0"/>
              <a:buChar char="—"/>
              <a:defRPr sz="1200">
                <a:solidFill>
                  <a:schemeClr val="bg1"/>
                </a:solidFill>
              </a:defRPr>
            </a:lvl2pPr>
          </a:lstStyle>
          <a:p>
            <a:pPr lvl="0"/>
            <a:r>
              <a:rPr lang="nb-NO"/>
              <a:t>Denne teksten bruker </a:t>
            </a:r>
            <a:r>
              <a:rPr lang="nb-NO" err="1"/>
              <a:t>innrykksnivå</a:t>
            </a:r>
            <a:r>
              <a:rPr lang="nb-NO"/>
              <a:t> 1. For navn/avsender, bruk nivå 2.</a:t>
            </a:r>
          </a:p>
          <a:p>
            <a:pPr lvl="1"/>
            <a:r>
              <a:rPr lang="nb-NO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7085798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7" name="Sort overlay">
            <a:extLst>
              <a:ext uri="{FF2B5EF4-FFF2-40B4-BE49-F238E27FC236}">
                <a16:creationId xmlns:a16="http://schemas.microsoft.com/office/drawing/2014/main" id="{DE9486E5-F07D-4356-AE25-63DFB5DD036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2"/>
              </a:gs>
              <a:gs pos="50000">
                <a:schemeClr val="accent2">
                  <a:alpha val="0"/>
                </a:schemeClr>
              </a:gs>
            </a:gsLst>
            <a:lin ang="16200000" scaled="0"/>
          </a:gradFill>
        </p:spPr>
        <p:txBody>
          <a:bodyPr lIns="1526400" tIns="1868400" rIns="1526400" bIns="17208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54425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,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7" name="Sort overlay">
            <a:extLst>
              <a:ext uri="{FF2B5EF4-FFF2-40B4-BE49-F238E27FC236}">
                <a16:creationId xmlns:a16="http://schemas.microsoft.com/office/drawing/2014/main" id="{BB432DE3-E40F-4784-8B78-8AD223D778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1"/>
              </a:gs>
              <a:gs pos="50000">
                <a:schemeClr val="accent1">
                  <a:alpha val="0"/>
                </a:schemeClr>
              </a:gs>
            </a:gsLst>
            <a:lin ang="16200000" scaled="0"/>
          </a:gradFill>
        </p:spPr>
        <p:txBody>
          <a:bodyPr lIns="1526400" tIns="1868400" rIns="1526400" bIns="17208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220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ed bilde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6">
            <a:extLst>
              <a:ext uri="{FF2B5EF4-FFF2-40B4-BE49-F238E27FC236}">
                <a16:creationId xmlns:a16="http://schemas.microsoft.com/office/drawing/2014/main" id="{35042BA0-59C6-4ECD-810F-587944B75C1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7" name="Sort overlay">
            <a:extLst>
              <a:ext uri="{FF2B5EF4-FFF2-40B4-BE49-F238E27FC236}">
                <a16:creationId xmlns:a16="http://schemas.microsoft.com/office/drawing/2014/main" id="{E9CC2811-EFEB-450B-8908-D9D272EF99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6"/>
              </a:gs>
              <a:gs pos="5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1526400" tIns="1868400" rIns="1526400" bIns="17208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6352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,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42395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, Var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C0A7463C-89BC-4BB7-AF6C-3FECB8AFF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3967215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, Trikk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85448EE-ABAE-403E-9DEC-DB5A01F87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032681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ed bilde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6">
            <a:extLst>
              <a:ext uri="{FF2B5EF4-FFF2-40B4-BE49-F238E27FC236}">
                <a16:creationId xmlns:a16="http://schemas.microsoft.com/office/drawing/2014/main" id="{459B35AE-F9FA-485F-A980-F69C11F8CD1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360000" tIns="360000" rIns="360000"/>
          <a:lstStyle>
            <a:lvl1pPr marL="0" indent="0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nb-NO"/>
              <a:t>Dra inn </a:t>
            </a:r>
            <a:r>
              <a:rPr lang="nb-NO" err="1"/>
              <a:t>en</a:t>
            </a:r>
            <a:r>
              <a:rPr lang="nb-NO"/>
              <a:t> </a:t>
            </a:r>
            <a:r>
              <a:rPr lang="nb-NO" err="1"/>
              <a:t>bildefil</a:t>
            </a:r>
            <a:r>
              <a:rPr lang="nb-NO"/>
              <a:t> for å </a:t>
            </a:r>
            <a:r>
              <a:rPr lang="nb-NO" err="1"/>
              <a:t>legge</a:t>
            </a:r>
            <a:r>
              <a:rPr lang="nb-NO"/>
              <a:t> </a:t>
            </a:r>
            <a:r>
              <a:rPr lang="nb-NO" err="1"/>
              <a:t>til</a:t>
            </a:r>
            <a:r>
              <a:rPr lang="nb-NO"/>
              <a:t>. </a:t>
            </a:r>
            <a:r>
              <a:rPr lang="nb-NO" err="1"/>
              <a:t>Juster</a:t>
            </a:r>
            <a:r>
              <a:rPr lang="nb-NO"/>
              <a:t> </a:t>
            </a:r>
            <a:r>
              <a:rPr lang="nb-NO" err="1"/>
              <a:t>utsnitt</a:t>
            </a:r>
            <a:r>
              <a:rPr lang="nb-NO"/>
              <a:t> </a:t>
            </a:r>
            <a:r>
              <a:rPr lang="nb-NO" err="1"/>
              <a:t>på</a:t>
            </a:r>
            <a:r>
              <a:rPr lang="nb-NO"/>
              <a:t> </a:t>
            </a:r>
            <a:r>
              <a:rPr lang="nb-NO" err="1"/>
              <a:t>Bildeformat-fanen</a:t>
            </a:r>
            <a:r>
              <a:rPr lang="nb-NO"/>
              <a:t> &gt; </a:t>
            </a:r>
            <a:r>
              <a:rPr lang="nb-NO" err="1"/>
              <a:t>Beskjær</a:t>
            </a:r>
            <a:endParaRPr lang="nb-NO"/>
          </a:p>
        </p:txBody>
      </p:sp>
      <p:sp>
        <p:nvSpPr>
          <p:cNvPr id="9" name="Sort overlay">
            <a:extLst>
              <a:ext uri="{FF2B5EF4-FFF2-40B4-BE49-F238E27FC236}">
                <a16:creationId xmlns:a16="http://schemas.microsoft.com/office/drawing/2014/main" id="{2D560269-99A4-4C6C-9FCE-A82D252340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0"/>
            <a:ext cx="12192000" cy="6858000"/>
          </a:xfrm>
          <a:solidFill>
            <a:schemeClr val="tx1">
              <a:alpha val="20000"/>
            </a:schemeClr>
          </a:solid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  <a:gradFill>
            <a:gsLst>
              <a:gs pos="0">
                <a:schemeClr val="accent6"/>
              </a:gs>
              <a:gs pos="50000">
                <a:schemeClr val="accent6">
                  <a:alpha val="0"/>
                </a:schemeClr>
              </a:gs>
            </a:gsLst>
            <a:lin ang="16200000" scaled="0"/>
          </a:gradFill>
        </p:spPr>
        <p:txBody>
          <a:bodyPr lIns="756000" rIns="1512000" bIns="324000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5600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Logo i plassholder">
            <a:extLst>
              <a:ext uri="{FF2B5EF4-FFF2-40B4-BE49-F238E27FC236}">
                <a16:creationId xmlns:a16="http://schemas.microsoft.com/office/drawing/2014/main" id="{9F2A790B-4C0B-4341-9727-62DA747C41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2933" y="5609444"/>
            <a:ext cx="1843088" cy="775205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667D7874-8839-4E82-81C0-512559144E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539413" y="5897123"/>
            <a:ext cx="877490" cy="203476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13662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491AE82A-4E1E-4CC6-B287-816FE278D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FCE1B43F-3059-4EB8-8608-AFBD6CD242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25978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k">
            <a:extLst>
              <a:ext uri="{FF2B5EF4-FFF2-40B4-BE49-F238E27FC236}">
                <a16:creationId xmlns:a16="http://schemas.microsoft.com/office/drawing/2014/main" id="{C58FC909-8A50-4576-AB37-8D6681D7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036F695E-BCD4-41F2-A462-64A287320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7550895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Tri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32D3E444-DAFE-4CCF-95D7-C01F05F9F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F7E649A7-DE15-4BB7-99CE-A54F87275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0341215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ønster,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k">
            <a:extLst>
              <a:ext uri="{FF2B5EF4-FFF2-40B4-BE49-F238E27FC236}">
                <a16:creationId xmlns:a16="http://schemas.microsoft.com/office/drawing/2014/main" id="{4FEAF34B-3066-40BF-A7D4-609EE64EA0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Tittel 1">
            <a:extLst>
              <a:ext uri="{FF2B5EF4-FFF2-40B4-BE49-F238E27FC236}">
                <a16:creationId xmlns:a16="http://schemas.microsoft.com/office/drawing/2014/main" id="{2EC0D49E-74DC-45E8-90F6-4705796598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3588" y="1523999"/>
            <a:ext cx="10665619" cy="3813175"/>
          </a:xfrm>
        </p:spPr>
        <p:txBody>
          <a:bodyPr lIns="0" tIns="144000" anchor="ctr" anchorCtr="0"/>
          <a:lstStyle>
            <a:lvl1pPr algn="ctr">
              <a:lnSpc>
                <a:spcPts val="6500"/>
              </a:lnSpc>
              <a:defRPr sz="6500" b="0" spc="-135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3357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Ly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42B3AAF-D168-41D7-B0BA-94CF0EF2FF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AF9C655-DBFD-43E5-9B43-AFE936810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489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Varm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4DD12CB0-6F26-4555-ACB8-BD7C58DAF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F5C3AE0F-975C-4A21-AEC6-855E85014D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94791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rikk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pic>
        <p:nvPicPr>
          <p:cNvPr id="8" name="Trikken">
            <a:extLst>
              <a:ext uri="{FF2B5EF4-FFF2-40B4-BE49-F238E27FC236}">
                <a16:creationId xmlns:a16="http://schemas.microsoft.com/office/drawing/2014/main" id="{64623B70-9EF0-4FA5-8B49-13C430ACD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539413" y="5897123"/>
            <a:ext cx="877490" cy="203475"/>
          </a:xfrm>
          <a:prstGeom prst="rect">
            <a:avLst/>
          </a:prstGeom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FB359BA3-8606-42DB-AB06-C5D620BAE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Undertittel 2">
            <a:extLst>
              <a:ext uri="{FF2B5EF4-FFF2-40B4-BE49-F238E27FC236}">
                <a16:creationId xmlns:a16="http://schemas.microsoft.com/office/drawing/2014/main" id="{4BD9E9E1-02F1-4614-99EB-744E00B34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4127801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Mø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02933" y="5609444"/>
            <a:ext cx="1843088" cy="775204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B4611663-C4CC-4778-9D27-596A33BD13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23A6CCE0-1057-4FB8-AE36-2AB6927ED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445542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772523DC-95F5-4917-861D-A6DE55E72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AC43087C-2705-456F-84E3-8D403F922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54306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mønster, Var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k">
            <a:extLst>
              <a:ext uri="{FF2B5EF4-FFF2-40B4-BE49-F238E27FC236}">
                <a16:creationId xmlns:a16="http://schemas.microsoft.com/office/drawing/2014/main" id="{D5155146-3FFD-47CD-889D-689BEE3B9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0F6C47E-B40B-4343-91E1-994EB2CE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746DB5D-92A8-426C-B691-4E034E53D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78860394-0C64-4FEE-B711-1D406F5C54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933" y="5609444"/>
            <a:ext cx="1843088" cy="775205"/>
          </a:xfrm>
          <a:prstGeom prst="rect">
            <a:avLst/>
          </a:prstGeom>
        </p:spPr>
      </p:pic>
      <p:sp>
        <p:nvSpPr>
          <p:cNvPr id="8" name="Tittel 1">
            <a:extLst>
              <a:ext uri="{FF2B5EF4-FFF2-40B4-BE49-F238E27FC236}">
                <a16:creationId xmlns:a16="http://schemas.microsoft.com/office/drawing/2014/main" id="{D4D5F22A-F399-49CC-9B25-E850A6CA4C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 lIns="0" anchor="b"/>
          <a:lstStyle>
            <a:lvl1pPr algn="l">
              <a:lnSpc>
                <a:spcPts val="6500"/>
              </a:lnSpc>
              <a:defRPr sz="6500" b="0" spc="-135" baseline="0">
                <a:latin typeface="Arial" panose="020B0604020202020204" pitchFamily="34" charset="0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EF99697D-95F7-4D49-9EEB-C94B30D6C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794" y="3769116"/>
            <a:ext cx="9142413" cy="1556547"/>
          </a:xfrm>
        </p:spPr>
        <p:txBody>
          <a:bodyPr lIns="0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14868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oolsToo_Slide" descr="ToolsToo_Slide">
            <a:extLst>
              <a:ext uri="{FF2B5EF4-FFF2-40B4-BE49-F238E27FC236}">
                <a16:creationId xmlns:a16="http://schemas.microsoft.com/office/drawing/2014/main" id="{D6F949E0-3663-4404-90D0-A7E63995AF7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900"/>
          </a:p>
        </p:txBody>
      </p:sp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0A4C7C5-8659-4899-9994-DCD341790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  <a:prstGeom prst="rect">
            <a:avLst/>
          </a:prstGeom>
        </p:spPr>
        <p:txBody>
          <a:bodyPr vert="horz" wrap="square" lIns="7200" tIns="28800" rIns="0" bIns="0" rtlCol="0" anchor="t" anchorCtr="0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AE76569-CA51-41FE-A7B8-2BEE4D980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794" y="1820465"/>
            <a:ext cx="10666413" cy="4284866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76567BD-CDC7-4882-8E73-F82E268B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0" y="6414498"/>
            <a:ext cx="85248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62F61B-7D0A-4F4E-A64C-FD6CE3E10A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0" y="6414498"/>
            <a:ext cx="568963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725C2C6-7E7E-4D80-B6E7-2925F78B2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7888" y="6415688"/>
            <a:ext cx="391319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nb-NO"/>
              <a:t>— </a:t>
            </a:r>
            <a:fld id="{29E8DDD7-AD20-4172-BE01-FCFED30D7690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Symbol">
            <a:extLst>
              <a:ext uri="{FF2B5EF4-FFF2-40B4-BE49-F238E27FC236}">
                <a16:creationId xmlns:a16="http://schemas.microsoft.com/office/drawing/2014/main" id="{87DFC54C-86FD-4ABF-89E8-D0A45DBC52FE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659606" y="6231140"/>
            <a:ext cx="410766" cy="500622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28ED6C27-822F-3194-501C-F77F945D620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845925" y="63500"/>
            <a:ext cx="3111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8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ÅPEN</a:t>
            </a:r>
          </a:p>
        </p:txBody>
      </p:sp>
    </p:spTree>
    <p:extLst>
      <p:ext uri="{BB962C8B-B14F-4D97-AF65-F5344CB8AC3E}">
        <p14:creationId xmlns:p14="http://schemas.microsoft.com/office/powerpoint/2010/main" val="1134029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64" r:id="rId4"/>
    <p:sldLayoutId id="2147483667" r:id="rId5"/>
    <p:sldLayoutId id="2147483685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6" r:id="rId12"/>
    <p:sldLayoutId id="2147483657" r:id="rId13"/>
    <p:sldLayoutId id="2147483663" r:id="rId14"/>
    <p:sldLayoutId id="2147483650" r:id="rId15"/>
    <p:sldLayoutId id="2147483658" r:id="rId16"/>
    <p:sldLayoutId id="2147483659" r:id="rId17"/>
    <p:sldLayoutId id="2147483660" r:id="rId18"/>
    <p:sldLayoutId id="2147483661" r:id="rId19"/>
    <p:sldLayoutId id="2147483662" r:id="rId20"/>
    <p:sldLayoutId id="2147483655" r:id="rId21"/>
    <p:sldLayoutId id="2147483683" r:id="rId22"/>
    <p:sldLayoutId id="2147483684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</p:sldLayoutIdLs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30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00" indent="-190800" algn="l" defTabSz="914400" rtl="0" eaLnBrk="1" latinLnBrk="0" hangingPunct="1">
        <a:lnSpc>
          <a:spcPct val="96000"/>
        </a:lnSpc>
        <a:spcBef>
          <a:spcPts val="1049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3816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724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7632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964800" indent="-190800" algn="l" defTabSz="914400" rtl="0" eaLnBrk="1" latinLnBrk="0" hangingPunct="1">
        <a:lnSpc>
          <a:spcPct val="96000"/>
        </a:lnSpc>
        <a:spcBef>
          <a:spcPts val="525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1" userDrawn="1">
          <p15:clr>
            <a:srgbClr val="C35EA4"/>
          </p15:clr>
        </p15:guide>
        <p15:guide id="2" pos="3840" userDrawn="1">
          <p15:clr>
            <a:srgbClr val="C35EA4"/>
          </p15:clr>
        </p15:guide>
        <p15:guide id="3" pos="481" userDrawn="1">
          <p15:clr>
            <a:srgbClr val="C35EA4"/>
          </p15:clr>
        </p15:guide>
        <p15:guide id="4" pos="960" userDrawn="1">
          <p15:clr>
            <a:srgbClr val="C35EA4"/>
          </p15:clr>
        </p15:guide>
        <p15:guide id="5" pos="1440" userDrawn="1">
          <p15:clr>
            <a:srgbClr val="C35EA4"/>
          </p15:clr>
        </p15:guide>
        <p15:guide id="6" pos="1920" userDrawn="1">
          <p15:clr>
            <a:srgbClr val="C35EA4"/>
          </p15:clr>
        </p15:guide>
        <p15:guide id="7" pos="2400" userDrawn="1">
          <p15:clr>
            <a:srgbClr val="C35EA4"/>
          </p15:clr>
        </p15:guide>
        <p15:guide id="8" pos="2880" userDrawn="1">
          <p15:clr>
            <a:srgbClr val="C35EA4"/>
          </p15:clr>
        </p15:guide>
        <p15:guide id="9" pos="3360" userDrawn="1">
          <p15:clr>
            <a:srgbClr val="C35EA4"/>
          </p15:clr>
        </p15:guide>
        <p15:guide id="10" pos="4320" userDrawn="1">
          <p15:clr>
            <a:srgbClr val="C35EA4"/>
          </p15:clr>
        </p15:guide>
        <p15:guide id="11" pos="4800" userDrawn="1">
          <p15:clr>
            <a:srgbClr val="C35EA4"/>
          </p15:clr>
        </p15:guide>
        <p15:guide id="12" pos="5280" userDrawn="1">
          <p15:clr>
            <a:srgbClr val="C35EA4"/>
          </p15:clr>
        </p15:guide>
        <p15:guide id="13" pos="5760" userDrawn="1">
          <p15:clr>
            <a:srgbClr val="C35EA4"/>
          </p15:clr>
        </p15:guide>
        <p15:guide id="14" pos="6240" userDrawn="1">
          <p15:clr>
            <a:srgbClr val="C35EA4"/>
          </p15:clr>
        </p15:guide>
        <p15:guide id="15" pos="6720" userDrawn="1">
          <p15:clr>
            <a:srgbClr val="C35EA4"/>
          </p15:clr>
        </p15:guide>
        <p15:guide id="16" pos="7200" userDrawn="1">
          <p15:clr>
            <a:srgbClr val="C35EA4"/>
          </p15:clr>
        </p15:guide>
        <p15:guide id="17" orient="horz" pos="960" userDrawn="1">
          <p15:clr>
            <a:srgbClr val="C35EA4"/>
          </p15:clr>
        </p15:guide>
        <p15:guide id="18" orient="horz" pos="1441" userDrawn="1">
          <p15:clr>
            <a:srgbClr val="C35EA4"/>
          </p15:clr>
        </p15:guide>
        <p15:guide id="19" orient="horz" pos="1921" userDrawn="1">
          <p15:clr>
            <a:srgbClr val="C35EA4"/>
          </p15:clr>
        </p15:guide>
        <p15:guide id="20" orient="horz" pos="2402" userDrawn="1">
          <p15:clr>
            <a:srgbClr val="C35EA4"/>
          </p15:clr>
        </p15:guide>
        <p15:guide id="21" orient="horz" pos="2882" userDrawn="1">
          <p15:clr>
            <a:srgbClr val="C35EA4"/>
          </p15:clr>
        </p15:guide>
        <p15:guide id="22" orient="horz" pos="3362" userDrawn="1">
          <p15:clr>
            <a:srgbClr val="C35EA4"/>
          </p15:clr>
        </p15:guide>
        <p15:guide id="23" orient="horz" pos="3842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3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5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37.jp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ntranett.sporveien.com/Content/2965409/Retningslinjer%20Bildebase.pdf" TargetMode="External"/><Relationship Id="rId2" Type="http://schemas.openxmlformats.org/officeDocument/2006/relationships/hyperlink" Target="http://www.sporveisbilder.no/no/sporveienintern/Login?returnUrl=%2Fno%2Fsporveienintern%2FAll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intranett.sporveien.com/Content/2479348/cache=20241107124733/Sporveien_spor-i-ord_juli2014.pdf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20.png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emf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emf"/><Relationship Id="rId11" Type="http://schemas.openxmlformats.org/officeDocument/2006/relationships/image" Target="../media/image70.png"/><Relationship Id="rId5" Type="http://schemas.openxmlformats.org/officeDocument/2006/relationships/image" Target="../media/image64.emf"/><Relationship Id="rId10" Type="http://schemas.openxmlformats.org/officeDocument/2006/relationships/image" Target="../media/image69.png"/><Relationship Id="rId4" Type="http://schemas.openxmlformats.org/officeDocument/2006/relationships/image" Target="../media/image63.emf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5.pn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3.png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2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0.png"/><Relationship Id="rId4" Type="http://schemas.openxmlformats.org/officeDocument/2006/relationships/image" Target="../media/image10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8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0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21.png"/><Relationship Id="rId7" Type="http://schemas.openxmlformats.org/officeDocument/2006/relationships/image" Target="../media/image13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11" Type="http://schemas.openxmlformats.org/officeDocument/2006/relationships/image" Target="../media/image125.png"/><Relationship Id="rId5" Type="http://schemas.openxmlformats.org/officeDocument/2006/relationships/image" Target="../media/image108.png"/><Relationship Id="rId10" Type="http://schemas.openxmlformats.org/officeDocument/2006/relationships/image" Target="../media/image115.png"/><Relationship Id="rId4" Type="http://schemas.openxmlformats.org/officeDocument/2006/relationships/image" Target="../media/image126.png"/><Relationship Id="rId9" Type="http://schemas.openxmlformats.org/officeDocument/2006/relationships/image" Target="../media/image50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139.png"/><Relationship Id="rId3" Type="http://schemas.openxmlformats.org/officeDocument/2006/relationships/image" Target="../media/image62.emf"/><Relationship Id="rId21" Type="http://schemas.openxmlformats.org/officeDocument/2006/relationships/image" Target="../media/image142.png"/><Relationship Id="rId7" Type="http://schemas.openxmlformats.org/officeDocument/2006/relationships/image" Target="../media/image73.png"/><Relationship Id="rId12" Type="http://schemas.openxmlformats.org/officeDocument/2006/relationships/image" Target="../media/image70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emf"/><Relationship Id="rId11" Type="http://schemas.openxmlformats.org/officeDocument/2006/relationships/image" Target="../media/image69.png"/><Relationship Id="rId5" Type="http://schemas.openxmlformats.org/officeDocument/2006/relationships/image" Target="../media/image64.emf"/><Relationship Id="rId15" Type="http://schemas.openxmlformats.org/officeDocument/2006/relationships/image" Target="../media/image136.png"/><Relationship Id="rId10" Type="http://schemas.openxmlformats.org/officeDocument/2006/relationships/image" Target="../media/image68.png"/><Relationship Id="rId19" Type="http://schemas.openxmlformats.org/officeDocument/2006/relationships/image" Target="../media/image140.png"/><Relationship Id="rId4" Type="http://schemas.openxmlformats.org/officeDocument/2006/relationships/image" Target="../media/image63.em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153.png"/><Relationship Id="rId3" Type="http://schemas.openxmlformats.org/officeDocument/2006/relationships/image" Target="../media/image144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31.png"/><Relationship Id="rId15" Type="http://schemas.openxmlformats.org/officeDocument/2006/relationships/image" Target="../media/image155.png"/><Relationship Id="rId10" Type="http://schemas.openxmlformats.org/officeDocument/2006/relationships/image" Target="../media/image150.png"/><Relationship Id="rId4" Type="http://schemas.openxmlformats.org/officeDocument/2006/relationships/image" Target="../media/image145.PN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13" Type="http://schemas.openxmlformats.org/officeDocument/2006/relationships/image" Target="../media/image167.png"/><Relationship Id="rId18" Type="http://schemas.openxmlformats.org/officeDocument/2006/relationships/image" Target="../media/image172.pn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" Type="http://schemas.openxmlformats.org/officeDocument/2006/relationships/image" Target="../media/image156.PNG"/><Relationship Id="rId16" Type="http://schemas.openxmlformats.org/officeDocument/2006/relationships/image" Target="../media/image170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5" Type="http://schemas.openxmlformats.org/officeDocument/2006/relationships/image" Target="../media/image169.png"/><Relationship Id="rId10" Type="http://schemas.openxmlformats.org/officeDocument/2006/relationships/image" Target="../media/image164.png"/><Relationship Id="rId19" Type="http://schemas.openxmlformats.org/officeDocument/2006/relationships/image" Target="../media/image173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Relationship Id="rId14" Type="http://schemas.openxmlformats.org/officeDocument/2006/relationships/image" Target="../media/image16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5.png"/><Relationship Id="rId16" Type="http://schemas.openxmlformats.org/officeDocument/2006/relationships/image" Target="../media/image1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image" Target="../media/image1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13" Type="http://schemas.openxmlformats.org/officeDocument/2006/relationships/image" Target="../media/image202.png"/><Relationship Id="rId18" Type="http://schemas.openxmlformats.org/officeDocument/2006/relationships/image" Target="../media/image207.png"/><Relationship Id="rId26" Type="http://schemas.openxmlformats.org/officeDocument/2006/relationships/image" Target="../media/image215.png"/><Relationship Id="rId3" Type="http://schemas.openxmlformats.org/officeDocument/2006/relationships/image" Target="../media/image192.png"/><Relationship Id="rId21" Type="http://schemas.openxmlformats.org/officeDocument/2006/relationships/image" Target="../media/image210.png"/><Relationship Id="rId7" Type="http://schemas.openxmlformats.org/officeDocument/2006/relationships/image" Target="../media/image196.png"/><Relationship Id="rId12" Type="http://schemas.openxmlformats.org/officeDocument/2006/relationships/image" Target="../media/image201.png"/><Relationship Id="rId17" Type="http://schemas.openxmlformats.org/officeDocument/2006/relationships/image" Target="../media/image206.png"/><Relationship Id="rId25" Type="http://schemas.openxmlformats.org/officeDocument/2006/relationships/image" Target="../media/image214.png"/><Relationship Id="rId2" Type="http://schemas.openxmlformats.org/officeDocument/2006/relationships/image" Target="../media/image191.png"/><Relationship Id="rId16" Type="http://schemas.openxmlformats.org/officeDocument/2006/relationships/image" Target="../media/image205.png"/><Relationship Id="rId20" Type="http://schemas.openxmlformats.org/officeDocument/2006/relationships/image" Target="../media/image209.png"/><Relationship Id="rId29" Type="http://schemas.openxmlformats.org/officeDocument/2006/relationships/image" Target="../media/image21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5.png"/><Relationship Id="rId11" Type="http://schemas.openxmlformats.org/officeDocument/2006/relationships/image" Target="../media/image200.png"/><Relationship Id="rId24" Type="http://schemas.openxmlformats.org/officeDocument/2006/relationships/image" Target="../media/image213.png"/><Relationship Id="rId5" Type="http://schemas.openxmlformats.org/officeDocument/2006/relationships/image" Target="../media/image194.png"/><Relationship Id="rId15" Type="http://schemas.openxmlformats.org/officeDocument/2006/relationships/image" Target="../media/image204.png"/><Relationship Id="rId23" Type="http://schemas.openxmlformats.org/officeDocument/2006/relationships/image" Target="../media/image212.png"/><Relationship Id="rId28" Type="http://schemas.openxmlformats.org/officeDocument/2006/relationships/image" Target="../media/image217.png"/><Relationship Id="rId10" Type="http://schemas.openxmlformats.org/officeDocument/2006/relationships/image" Target="../media/image199.png"/><Relationship Id="rId19" Type="http://schemas.openxmlformats.org/officeDocument/2006/relationships/image" Target="../media/image208.png"/><Relationship Id="rId4" Type="http://schemas.openxmlformats.org/officeDocument/2006/relationships/image" Target="../media/image193.png"/><Relationship Id="rId9" Type="http://schemas.openxmlformats.org/officeDocument/2006/relationships/image" Target="../media/image198.png"/><Relationship Id="rId14" Type="http://schemas.openxmlformats.org/officeDocument/2006/relationships/image" Target="../media/image203.png"/><Relationship Id="rId22" Type="http://schemas.openxmlformats.org/officeDocument/2006/relationships/image" Target="../media/image211.png"/><Relationship Id="rId27" Type="http://schemas.openxmlformats.org/officeDocument/2006/relationships/image" Target="../media/image2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orveisbilder.no/no/sporveienintern/Login?returnUrl=%2Fno%2Fsporveienintern%2FAll" TargetMode="External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0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6EA509C-A6FF-5BFA-C0AE-D741EE30E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94" y="1410033"/>
            <a:ext cx="9206032" cy="4284866"/>
          </a:xfrm>
        </p:spPr>
        <p:txBody>
          <a:bodyPr vert="horz" lIns="10800" tIns="0" rIns="0" bIns="0" rtlCol="0" anchor="t">
            <a:noAutofit/>
          </a:bodyPr>
          <a:lstStyle/>
          <a:p>
            <a:pPr marL="0" indent="0">
              <a:buNone/>
            </a:pPr>
            <a:r>
              <a:rPr lang="nb-NO" dirty="0"/>
              <a:t>I denne presentasjonen finner du </a:t>
            </a:r>
            <a:r>
              <a:rPr lang="nb-NO" dirty="0" err="1"/>
              <a:t>slider</a:t>
            </a:r>
            <a:r>
              <a:rPr lang="nb-NO" dirty="0"/>
              <a:t> som kan brukes til å presentere Sporveien og vår strategi, samt de forskjellige virksomhetsområdene i konsernet vårt. Innholdet kan brukes både internt og eksternt. </a:t>
            </a:r>
          </a:p>
          <a:p>
            <a:pPr marL="0" indent="0">
              <a:buNone/>
            </a:pPr>
            <a:r>
              <a:rPr lang="nb-NO" dirty="0"/>
              <a:t>Presentasjonen inneholder mye informasjon. Det er imidlertid ikke alltid alle har behov for å fortelle alt. </a:t>
            </a:r>
            <a:br>
              <a:rPr lang="nb-NO" dirty="0"/>
            </a:br>
            <a:br>
              <a:rPr lang="nb-NO" dirty="0"/>
            </a:br>
            <a:r>
              <a:rPr lang="nb-NO" dirty="0"/>
              <a:t>Gjelder dette deg? Gjør da følgende: </a:t>
            </a:r>
            <a:endParaRPr lang="nb-NO" dirty="0">
              <a:cs typeface="Arial"/>
            </a:endParaRPr>
          </a:p>
          <a:p>
            <a:pPr marL="190500" indent="-190500">
              <a:lnSpc>
                <a:spcPct val="100000"/>
              </a:lnSpc>
            </a:pPr>
            <a:r>
              <a:rPr lang="nb-NO" dirty="0"/>
              <a:t>Last ned hele denne presentasjonen</a:t>
            </a:r>
            <a:endParaRPr lang="nb-NO">
              <a:cs typeface="Arial"/>
            </a:endParaRPr>
          </a:p>
          <a:p>
            <a:pPr marL="190500" indent="-190500">
              <a:lnSpc>
                <a:spcPct val="100000"/>
              </a:lnSpc>
            </a:pPr>
            <a:r>
              <a:rPr lang="nb-NO" dirty="0"/>
              <a:t>Lagre den med din egen tittel</a:t>
            </a:r>
            <a:endParaRPr lang="nb-NO">
              <a:cs typeface="Arial"/>
            </a:endParaRPr>
          </a:p>
          <a:p>
            <a:pPr marL="190500" indent="-190500">
              <a:lnSpc>
                <a:spcPct val="100000"/>
              </a:lnSpc>
            </a:pPr>
            <a:r>
              <a:rPr lang="nb-NO" dirty="0"/>
              <a:t>Velg ut de </a:t>
            </a:r>
            <a:r>
              <a:rPr lang="nb-NO" err="1"/>
              <a:t>slidene</a:t>
            </a:r>
            <a:r>
              <a:rPr lang="nb-NO" dirty="0"/>
              <a:t> du trenger, og lagre din egen, tilpassede presentasjon</a:t>
            </a:r>
            <a:endParaRPr lang="nb-NO">
              <a:cs typeface="Arial"/>
            </a:endParaRPr>
          </a:p>
          <a:p>
            <a:pPr marL="190500" indent="-190500">
              <a:lnSpc>
                <a:spcPct val="100000"/>
              </a:lnSpc>
            </a:pPr>
            <a:r>
              <a:rPr lang="nb-NO" i="1" dirty="0"/>
              <a:t>Finner du ikke en slide for det temaet du ønsker snakke om? 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Se neste slide – der finner du informasjon om hvordan du kan opprette egne </a:t>
            </a:r>
            <a:r>
              <a:rPr lang="nb-NO" err="1"/>
              <a:t>slider</a:t>
            </a:r>
            <a:r>
              <a:rPr lang="nb-NO" dirty="0"/>
              <a:t>, og samtidig ivareta Sporveiens visuelle uttrykk og merkevare.</a:t>
            </a:r>
            <a:br>
              <a:rPr lang="nb-NO" sz="1600" dirty="0"/>
            </a:br>
            <a:br>
              <a:rPr lang="nb-NO" sz="1600" dirty="0"/>
            </a:br>
            <a:endParaRPr lang="nb-NO" sz="1600" dirty="0">
              <a:cs typeface="Arial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DFC595E-C7AA-B30C-E1A9-010E8FAB6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D5FB64D-D0EA-604A-E3A1-D8941287B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3F4A3EFA-97F0-242C-69C9-9443428F5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Brukerveiledning</a:t>
            </a:r>
            <a:br>
              <a:rPr lang="nb-NO" sz="1600" b="0" dirty="0">
                <a:latin typeface="+mn-lt"/>
              </a:rPr>
            </a:br>
            <a:endParaRPr lang="nb-NO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6319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F9B2395-4F31-90E6-40B9-205A263D9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9"/>
            <a:ext cx="12192000" cy="6477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F6FE840-7043-49D4-B905-115233E14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Nøkkeltall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3D41E3EC-0775-493E-B56F-9B7EEEB88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9153E86-1B8E-4290-AEC7-F8493248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10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1AB9F322-3C35-4E68-AA71-30397B5BD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4379" y="2319377"/>
            <a:ext cx="3513032" cy="354305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152768FE-701E-BD12-4217-CEB6956AF1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0630" y="2319377"/>
            <a:ext cx="3513031" cy="354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8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5839C219-30B7-30B1-3DA5-E58B94706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29"/>
            <a:ext cx="12192000" cy="6477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805F19-E3E6-4EB5-A3C6-A2513815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A61BF6-4590-4A77-99A5-4903F1DB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11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003A471-B04A-4ABF-8E7A-CFC30E996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Nøkkeltall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1096E18D-176B-A74E-319E-C38F986D7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6662" y="1764347"/>
            <a:ext cx="8338676" cy="462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1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74830652-90AB-943A-7306-E61BDE868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09176" cy="6858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ACAF646-6278-DC44-4A32-55F905AF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59BEBF-A41B-AE60-0365-BE0775FB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12</a:t>
            </a:fld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EBD17A95-9060-03F1-2297-3E2CF3B3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</p:spPr>
        <p:txBody>
          <a:bodyPr/>
          <a:lstStyle/>
          <a:p>
            <a:r>
              <a:rPr lang="nb-NO" b="0" dirty="0"/>
              <a:t>Norsk </a:t>
            </a:r>
            <a:br>
              <a:rPr lang="nb-NO" b="0" dirty="0"/>
            </a:br>
            <a:r>
              <a:rPr lang="nb-NO" b="0" dirty="0"/>
              <a:t>Kundebarometer </a:t>
            </a:r>
            <a:br>
              <a:rPr lang="nb-NO" b="0" dirty="0"/>
            </a:br>
            <a:r>
              <a:rPr lang="nb-NO" b="0" dirty="0"/>
              <a:t>2024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4FCA65F5-D7B8-B017-9F57-C9F09E069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80" y="1017281"/>
            <a:ext cx="3062534" cy="254610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51A1BA2D-9FF3-F753-30A9-514FBE5D40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9680" y="3845118"/>
            <a:ext cx="3062534" cy="2546106"/>
          </a:xfrm>
          <a:prstGeom prst="rect">
            <a:avLst/>
          </a:prstGeom>
        </p:spPr>
      </p:pic>
      <p:pic>
        <p:nvPicPr>
          <p:cNvPr id="7" name="Bilde 6" descr="Et bilde som inneholder sirkel, Font, Grafikk, logo&#10;&#10;Automatisk generert beskrivelse">
            <a:extLst>
              <a:ext uri="{FF2B5EF4-FFF2-40B4-BE49-F238E27FC236}">
                <a16:creationId xmlns:a16="http://schemas.microsoft.com/office/drawing/2014/main" id="{C871DE3A-7141-5121-D043-839C5C7BD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991" y="508079"/>
            <a:ext cx="862556" cy="844586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1F84D51D-ADB5-9B31-1D3E-BAB8D2438CC9}"/>
              </a:ext>
            </a:extLst>
          </p:cNvPr>
          <p:cNvSpPr txBox="1"/>
          <p:nvPr/>
        </p:nvSpPr>
        <p:spPr>
          <a:xfrm>
            <a:off x="7410624" y="659749"/>
            <a:ext cx="350508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l"/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Norsk Kundebarometer: </a:t>
            </a:r>
            <a:b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Tilfredshet, persontransport </a:t>
            </a:r>
            <a:endParaRPr 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81C19AFB-696D-0E13-60C6-8A82304F86D4}"/>
              </a:ext>
            </a:extLst>
          </p:cNvPr>
          <p:cNvSpPr txBox="1"/>
          <p:nvPr/>
        </p:nvSpPr>
        <p:spPr>
          <a:xfrm>
            <a:off x="7410624" y="3517547"/>
            <a:ext cx="350508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l"/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Norsk Kundebarometer: </a:t>
            </a:r>
            <a:b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Lojalitet, persontransport </a:t>
            </a:r>
            <a:endParaRPr 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53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74830652-90AB-943A-7306-E61BDE868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09176" cy="6858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ACAF646-6278-DC44-4A32-55F905AF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59BEBF-A41B-AE60-0365-BE0775FB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13</a:t>
            </a:fld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EBD17A95-9060-03F1-2297-3E2CF3B3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</p:spPr>
        <p:txBody>
          <a:bodyPr/>
          <a:lstStyle/>
          <a:p>
            <a:r>
              <a:rPr lang="nb-NO" b="0" dirty="0"/>
              <a:t>Norsk </a:t>
            </a:r>
            <a:br>
              <a:rPr lang="nb-NO" b="0" dirty="0"/>
            </a:br>
            <a:r>
              <a:rPr lang="nb-NO" b="0" dirty="0"/>
              <a:t>Bærekraftbarometer </a:t>
            </a:r>
            <a:br>
              <a:rPr lang="nb-NO" b="0" dirty="0"/>
            </a:br>
            <a:r>
              <a:rPr lang="nb-NO" b="0" dirty="0"/>
              <a:t>2024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A58A1199-6238-F632-9E5E-013C6A05A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433" y="1161377"/>
            <a:ext cx="3505086" cy="4673448"/>
          </a:xfrm>
          <a:prstGeom prst="rect">
            <a:avLst/>
          </a:prstGeom>
        </p:spPr>
      </p:pic>
      <p:pic>
        <p:nvPicPr>
          <p:cNvPr id="6" name="Bilde 5" descr="Et bilde som inneholder symbol, sirkel, logo, Font&#10;&#10;Automatisk generert beskrivelse">
            <a:extLst>
              <a:ext uri="{FF2B5EF4-FFF2-40B4-BE49-F238E27FC236}">
                <a16:creationId xmlns:a16="http://schemas.microsoft.com/office/drawing/2014/main" id="{02658B6B-626B-1155-94E4-A48BFFCC77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482" y="1571047"/>
            <a:ext cx="854673" cy="8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05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5A1BE30-A2D5-4DDF-098B-E00B92860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CB2947D-9110-3664-D3BF-BC5A23663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74721" y="1927753"/>
            <a:ext cx="3618228" cy="4824304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805F19-E3E6-4EB5-A3C6-A2513815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A61BF6-4590-4A77-99A5-4903F1DB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14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003A471-B04A-4ABF-8E7A-CFC30E99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417326"/>
            <a:ext cx="10666412" cy="1349119"/>
          </a:xfrm>
        </p:spPr>
        <p:txBody>
          <a:bodyPr/>
          <a:lstStyle/>
          <a:p>
            <a:r>
              <a:rPr lang="nb-NO" b="0" dirty="0">
                <a:cs typeface="Arial"/>
              </a:rPr>
              <a:t>Resultater Norsk Kundebarometer og</a:t>
            </a:r>
            <a:br>
              <a:rPr lang="nb-NO" b="0" dirty="0">
                <a:cs typeface="Arial"/>
              </a:rPr>
            </a:br>
            <a:r>
              <a:rPr lang="nb-NO" b="0" dirty="0">
                <a:cs typeface="Arial"/>
              </a:rPr>
              <a:t>Norsk Bærekraftbarometer 2024    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13867AAE-0121-5B86-9D62-BE683578F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90" y="3218992"/>
            <a:ext cx="3639429" cy="3025722"/>
          </a:xfrm>
          <a:prstGeom prst="rect">
            <a:avLst/>
          </a:prstGeom>
        </p:spPr>
      </p:pic>
      <p:pic>
        <p:nvPicPr>
          <p:cNvPr id="8" name="Bilde 7" descr="Et bilde som inneholder sirkel, Font, Grafikk, logo&#10;&#10;Automatisk generert beskrivelse">
            <a:extLst>
              <a:ext uri="{FF2B5EF4-FFF2-40B4-BE49-F238E27FC236}">
                <a16:creationId xmlns:a16="http://schemas.microsoft.com/office/drawing/2014/main" id="{7D4E631D-7190-F7D0-25B7-22B7A7A5EC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62" y="1993064"/>
            <a:ext cx="862556" cy="844586"/>
          </a:xfrm>
          <a:prstGeom prst="rect">
            <a:avLst/>
          </a:prstGeom>
        </p:spPr>
      </p:pic>
      <p:sp>
        <p:nvSpPr>
          <p:cNvPr id="13" name="TekstSylinder 12">
            <a:extLst>
              <a:ext uri="{FF2B5EF4-FFF2-40B4-BE49-F238E27FC236}">
                <a16:creationId xmlns:a16="http://schemas.microsoft.com/office/drawing/2014/main" id="{238F5429-03BE-AC1D-FF48-2098D11A445D}"/>
              </a:ext>
            </a:extLst>
          </p:cNvPr>
          <p:cNvSpPr txBox="1"/>
          <p:nvPr/>
        </p:nvSpPr>
        <p:spPr>
          <a:xfrm>
            <a:off x="813999" y="2941308"/>
            <a:ext cx="350508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l"/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Norsk Kundebarometer: </a:t>
            </a:r>
            <a:b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Tilfredshet, persontransport </a:t>
            </a:r>
            <a:endParaRPr 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AA70D490-9307-6829-D34A-C699618ACC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225" y="3204362"/>
            <a:ext cx="3639429" cy="3025721"/>
          </a:xfrm>
          <a:prstGeom prst="rect">
            <a:avLst/>
          </a:prstGeom>
        </p:spPr>
      </p:pic>
      <p:pic>
        <p:nvPicPr>
          <p:cNvPr id="15" name="Bilde 14" descr="Et bilde som inneholder sirkel, Font, Grafikk, logo&#10;&#10;Automatisk generert beskrivelse">
            <a:extLst>
              <a:ext uri="{FF2B5EF4-FFF2-40B4-BE49-F238E27FC236}">
                <a16:creationId xmlns:a16="http://schemas.microsoft.com/office/drawing/2014/main" id="{CD2CEB93-7CB5-A245-59D5-74D5AF336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68" y="1993064"/>
            <a:ext cx="862556" cy="844586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D76DF11-F8B8-515E-DACA-E9C4701189CC}"/>
              </a:ext>
            </a:extLst>
          </p:cNvPr>
          <p:cNvSpPr txBox="1"/>
          <p:nvPr/>
        </p:nvSpPr>
        <p:spPr>
          <a:xfrm>
            <a:off x="4522805" y="2941308"/>
            <a:ext cx="350508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l"/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Norsk Kundebarometer: </a:t>
            </a:r>
            <a:b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Lojalitet, persontransport </a:t>
            </a:r>
            <a:endParaRPr 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ilde 10" descr="Et bilde som inneholder symbol, sirkel, logo, Font&#10;&#10;Automatisk generert beskrivelse">
            <a:extLst>
              <a:ext uri="{FF2B5EF4-FFF2-40B4-BE49-F238E27FC236}">
                <a16:creationId xmlns:a16="http://schemas.microsoft.com/office/drawing/2014/main" id="{2185B590-4724-3E19-6121-A7DFF7825E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474" y="1985140"/>
            <a:ext cx="854673" cy="842654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A765FD2-A01B-68B1-3946-756CA8FB0699}"/>
              </a:ext>
            </a:extLst>
          </p:cNvPr>
          <p:cNvSpPr txBox="1"/>
          <p:nvPr/>
        </p:nvSpPr>
        <p:spPr>
          <a:xfrm>
            <a:off x="8275502" y="2941308"/>
            <a:ext cx="3505086" cy="46166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l"/>
            <a: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Norsk Bærekraftbarometer </a:t>
            </a:r>
            <a:br>
              <a:rPr lang="nb-NO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nb-NO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25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D8DB668-E0D4-A9C1-7F68-2C86184D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2998"/>
          </a:xfrm>
          <a:prstGeom prst="rect">
            <a:avLst/>
          </a:prstGeom>
        </p:spPr>
      </p:pic>
      <p:sp>
        <p:nvSpPr>
          <p:cNvPr id="10" name="Tittel 4">
            <a:extLst>
              <a:ext uri="{FF2B5EF4-FFF2-40B4-BE49-F238E27FC236}">
                <a16:creationId xmlns:a16="http://schemas.microsoft.com/office/drawing/2014/main" id="{4ACCB548-FF51-9A8F-B988-6D59EBDF16CB}"/>
              </a:ext>
            </a:extLst>
          </p:cNvPr>
          <p:cNvSpPr txBox="1">
            <a:spLocks/>
          </p:cNvSpPr>
          <p:nvPr/>
        </p:nvSpPr>
        <p:spPr>
          <a:xfrm>
            <a:off x="762794" y="614708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/>
              <a:t>Utvikling Norsk Kundebarometer</a:t>
            </a:r>
            <a:br>
              <a:rPr lang="nb-NO" b="0" dirty="0"/>
            </a:br>
            <a:br>
              <a:rPr lang="nb-NO" b="0" dirty="0"/>
            </a:br>
            <a:endParaRPr lang="nb-NO" b="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4C81CE-9568-4D90-DF5E-C05E056E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    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9BAA8A-0B2A-5F8D-75EF-6B56EE01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15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C1239799-8782-31E2-6532-B307756D74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0313" y="1632009"/>
            <a:ext cx="8442769" cy="4920989"/>
          </a:xfrm>
          <a:prstGeom prst="rect">
            <a:avLst/>
          </a:prstGeom>
        </p:spPr>
      </p:pic>
      <p:pic>
        <p:nvPicPr>
          <p:cNvPr id="12" name="Bilde 11" descr="Et bilde som inneholder sirkel, Font, Grafikk, logo&#10;&#10;Automatisk generert beskrivelse">
            <a:extLst>
              <a:ext uri="{FF2B5EF4-FFF2-40B4-BE49-F238E27FC236}">
                <a16:creationId xmlns:a16="http://schemas.microsoft.com/office/drawing/2014/main" id="{FF3AA0B6-E424-5374-4143-338C5D7D3D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79" y="58992"/>
            <a:ext cx="1539316" cy="1507247"/>
          </a:xfrm>
          <a:prstGeom prst="rect">
            <a:avLst/>
          </a:prstGeom>
        </p:spPr>
      </p:pic>
      <p:sp>
        <p:nvSpPr>
          <p:cNvPr id="4" name="Plassholder for bunntekst 4">
            <a:extLst>
              <a:ext uri="{FF2B5EF4-FFF2-40B4-BE49-F238E27FC236}">
                <a16:creationId xmlns:a16="http://schemas.microsoft.com/office/drawing/2014/main" id="{93E39CDE-19FA-5F26-D2F7-731709692CC3}"/>
              </a:ext>
            </a:extLst>
          </p:cNvPr>
          <p:cNvSpPr txBox="1">
            <a:spLocks/>
          </p:cNvSpPr>
          <p:nvPr/>
        </p:nvSpPr>
        <p:spPr>
          <a:xfrm>
            <a:off x="4038940" y="6405515"/>
            <a:ext cx="568963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b-NO"/>
            </a:defPPr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133350" indent="-133350" algn="l" rtl="0" eaLnBrk="1" latinLnBrk="0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2pPr>
            <a:lvl3pPr marL="314325" indent="-132557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800" i="1" dirty="0"/>
              <a:t>Buss: røde busser i Oslo</a:t>
            </a:r>
          </a:p>
        </p:txBody>
      </p:sp>
    </p:spTree>
    <p:extLst>
      <p:ext uri="{BB962C8B-B14F-4D97-AF65-F5344CB8AC3E}">
        <p14:creationId xmlns:p14="http://schemas.microsoft.com/office/powerpoint/2010/main" val="3919177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D8DB668-E0D4-A9C1-7F68-2C86184D47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2998"/>
          </a:xfrm>
          <a:prstGeom prst="rect">
            <a:avLst/>
          </a:prstGeom>
        </p:spPr>
      </p:pic>
      <p:sp>
        <p:nvSpPr>
          <p:cNvPr id="10" name="Tittel 4">
            <a:extLst>
              <a:ext uri="{FF2B5EF4-FFF2-40B4-BE49-F238E27FC236}">
                <a16:creationId xmlns:a16="http://schemas.microsoft.com/office/drawing/2014/main" id="{4ACCB548-FF51-9A8F-B988-6D59EBDF16CB}"/>
              </a:ext>
            </a:extLst>
          </p:cNvPr>
          <p:cNvSpPr txBox="1">
            <a:spLocks/>
          </p:cNvSpPr>
          <p:nvPr/>
        </p:nvSpPr>
        <p:spPr>
          <a:xfrm>
            <a:off x="762794" y="614708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/>
              <a:t>Plasseringer: kategori Persontransport</a:t>
            </a:r>
            <a:br>
              <a:rPr lang="nb-NO" b="0" dirty="0"/>
            </a:br>
            <a:br>
              <a:rPr lang="nb-NO" b="0" dirty="0"/>
            </a:br>
            <a:endParaRPr lang="nb-NO" b="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4C81CE-9568-4D90-DF5E-C05E056E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9BAA8A-0B2A-5F8D-75EF-6B56EE01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16</a:t>
            </a:fld>
            <a:endParaRPr lang="nb-NO"/>
          </a:p>
        </p:txBody>
      </p:sp>
      <p:pic>
        <p:nvPicPr>
          <p:cNvPr id="12" name="Bilde 11" descr="Et bilde som inneholder sirkel, Font, Grafikk, logo&#10;&#10;Automatisk generert beskrivelse">
            <a:extLst>
              <a:ext uri="{FF2B5EF4-FFF2-40B4-BE49-F238E27FC236}">
                <a16:creationId xmlns:a16="http://schemas.microsoft.com/office/drawing/2014/main" id="{FF3AA0B6-E424-5374-4143-338C5D7D3D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079" y="58992"/>
            <a:ext cx="1539316" cy="1507247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CD9D46A6-29B1-16C1-242D-04EA9273DC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5768" y="2428527"/>
            <a:ext cx="8497142" cy="3003148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67AFF4B5-4BC4-7C22-E0CC-8D3C469F792A}"/>
              </a:ext>
            </a:extLst>
          </p:cNvPr>
          <p:cNvSpPr/>
          <p:nvPr/>
        </p:nvSpPr>
        <p:spPr>
          <a:xfrm>
            <a:off x="1816100" y="4813300"/>
            <a:ext cx="869950" cy="20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B4F4795-9425-AB73-4015-08F1CF0BC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37605" r="84230" b="57320"/>
          <a:stretch/>
        </p:blipFill>
        <p:spPr>
          <a:xfrm>
            <a:off x="1854200" y="4838700"/>
            <a:ext cx="9779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77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D8DB668-E0D4-A9C1-7F68-2C86184D47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552998"/>
          </a:xfrm>
          <a:prstGeom prst="rect">
            <a:avLst/>
          </a:prstGeom>
        </p:spPr>
      </p:pic>
      <p:sp>
        <p:nvSpPr>
          <p:cNvPr id="10" name="Tittel 4">
            <a:extLst>
              <a:ext uri="{FF2B5EF4-FFF2-40B4-BE49-F238E27FC236}">
                <a16:creationId xmlns:a16="http://schemas.microsoft.com/office/drawing/2014/main" id="{4ACCB548-FF51-9A8F-B988-6D59EBDF16CB}"/>
              </a:ext>
            </a:extLst>
          </p:cNvPr>
          <p:cNvSpPr txBox="1">
            <a:spLocks/>
          </p:cNvSpPr>
          <p:nvPr/>
        </p:nvSpPr>
        <p:spPr>
          <a:xfrm>
            <a:off x="762794" y="614708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/>
              <a:t>Utvikling kundemålinger MIS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44C81CE-9568-4D90-DF5E-C05E056E7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709BAA8A-0B2A-5F8D-75EF-6B56EE012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17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7AFF4B5-4BC4-7C22-E0CC-8D3C469F792A}"/>
              </a:ext>
            </a:extLst>
          </p:cNvPr>
          <p:cNvSpPr/>
          <p:nvPr/>
        </p:nvSpPr>
        <p:spPr>
          <a:xfrm>
            <a:off x="1816100" y="4813300"/>
            <a:ext cx="869950" cy="20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17" name="Gruppe 16">
            <a:extLst>
              <a:ext uri="{FF2B5EF4-FFF2-40B4-BE49-F238E27FC236}">
                <a16:creationId xmlns:a16="http://schemas.microsoft.com/office/drawing/2014/main" id="{B52C5E67-53A1-7879-7472-F8D154ABA0CE}"/>
              </a:ext>
            </a:extLst>
          </p:cNvPr>
          <p:cNvGrpSpPr/>
          <p:nvPr/>
        </p:nvGrpSpPr>
        <p:grpSpPr>
          <a:xfrm>
            <a:off x="3024804" y="2060413"/>
            <a:ext cx="6142391" cy="3904666"/>
            <a:chOff x="3217146" y="2060413"/>
            <a:chExt cx="6142391" cy="3904666"/>
          </a:xfrm>
        </p:grpSpPr>
        <p:pic>
          <p:nvPicPr>
            <p:cNvPr id="13" name="Bilde 12" descr="Et bilde som inneholder Plottdiagram, line, diagram, skjermbilde&#10;&#10;Automatisk generert beskrivelse">
              <a:extLst>
                <a:ext uri="{FF2B5EF4-FFF2-40B4-BE49-F238E27FC236}">
                  <a16:creationId xmlns:a16="http://schemas.microsoft.com/office/drawing/2014/main" id="{E2C0DB5C-D66B-4A26-19AA-1E97F8236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7146" y="2060413"/>
              <a:ext cx="6142391" cy="3904666"/>
            </a:xfrm>
            <a:prstGeom prst="rect">
              <a:avLst/>
            </a:prstGeom>
          </p:spPr>
        </p:pic>
        <p:sp>
          <p:nvSpPr>
            <p:cNvPr id="14" name="TekstSylinder 13">
              <a:extLst>
                <a:ext uri="{FF2B5EF4-FFF2-40B4-BE49-F238E27FC236}">
                  <a16:creationId xmlns:a16="http://schemas.microsoft.com/office/drawing/2014/main" id="{A7B132CF-952D-A538-A32F-F71F4ED8BC69}"/>
                </a:ext>
              </a:extLst>
            </p:cNvPr>
            <p:cNvSpPr txBox="1"/>
            <p:nvPr/>
          </p:nvSpPr>
          <p:spPr>
            <a:xfrm>
              <a:off x="7191102" y="3493241"/>
              <a:ext cx="1463040" cy="389191"/>
            </a:xfrm>
            <a:prstGeom prst="rect">
              <a:avLst/>
            </a:prstGeom>
            <a:noFill/>
            <a:effectLst/>
          </p:spPr>
          <p:txBody>
            <a:bodyPr vert="horz" wrap="square" lIns="72000" tIns="72000" rIns="72000" bIns="72000" rtlCol="0">
              <a:spAutoFit/>
            </a:bodyPr>
            <a:lstStyle/>
            <a:p>
              <a:pPr algn="ctr">
                <a:lnSpc>
                  <a:spcPct val="99000"/>
                </a:lnSpc>
              </a:pPr>
              <a:r>
                <a:rPr lang="nb-NO" sz="800" dirty="0">
                  <a:latin typeface="+mj-lt"/>
                </a:rPr>
                <a:t>Ikke målt </a:t>
              </a:r>
              <a:br>
                <a:rPr lang="nb-NO" sz="800" dirty="0">
                  <a:latin typeface="+mj-lt"/>
                </a:rPr>
              </a:br>
              <a:r>
                <a:rPr lang="nb-NO" sz="800" dirty="0">
                  <a:latin typeface="+mj-lt"/>
                </a:rPr>
                <a:t>grunnet pandemi</a:t>
              </a:r>
            </a:p>
          </p:txBody>
        </p:sp>
      </p:grp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E15FD6C8-1BE1-8056-343B-5C18A8B25550}"/>
              </a:ext>
            </a:extLst>
          </p:cNvPr>
          <p:cNvSpPr txBox="1"/>
          <p:nvPr/>
        </p:nvSpPr>
        <p:spPr>
          <a:xfrm>
            <a:off x="2825958" y="6061178"/>
            <a:ext cx="6540081" cy="328277"/>
          </a:xfrm>
          <a:prstGeom prst="rect">
            <a:avLst/>
          </a:prstGeom>
          <a:noFill/>
          <a:effectLst/>
        </p:spPr>
        <p:txBody>
          <a:bodyPr vert="horz" wrap="square" lIns="72000" tIns="72000" rIns="72000" bIns="72000" rtlCol="0">
            <a:spAutoFit/>
          </a:bodyPr>
          <a:lstStyle/>
          <a:p>
            <a:pPr algn="l">
              <a:lnSpc>
                <a:spcPct val="99000"/>
              </a:lnSpc>
            </a:pPr>
            <a:r>
              <a:rPr lang="nb-NO" sz="600" dirty="0">
                <a:latin typeface="+mj-lt"/>
              </a:rPr>
              <a:t>Unibuss: Tallene viser kundetilfredshet for Oslo. </a:t>
            </a:r>
            <a:br>
              <a:rPr lang="nb-NO" sz="600" dirty="0">
                <a:latin typeface="+mj-lt"/>
              </a:rPr>
            </a:br>
            <a:r>
              <a:rPr lang="nb-NO" sz="600" dirty="0">
                <a:latin typeface="+mj-lt"/>
              </a:rPr>
              <a:t>Alle: Måling 2011–2019: andel tilfredse kunder. 2020–2021: ikke målt </a:t>
            </a:r>
            <a:r>
              <a:rPr lang="nb-NO" sz="600" dirty="0" err="1">
                <a:latin typeface="+mj-lt"/>
              </a:rPr>
              <a:t>pga</a:t>
            </a:r>
            <a:r>
              <a:rPr lang="nb-NO" sz="600" dirty="0">
                <a:latin typeface="+mj-lt"/>
              </a:rPr>
              <a:t> pandemi. 2022–2023: ny metodikk: alle besvarelser er tatt med i scoren – og en score over 80 er vurdert som god.</a:t>
            </a:r>
          </a:p>
        </p:txBody>
      </p:sp>
    </p:spTree>
    <p:extLst>
      <p:ext uri="{BB962C8B-B14F-4D97-AF65-F5344CB8AC3E}">
        <p14:creationId xmlns:p14="http://schemas.microsoft.com/office/powerpoint/2010/main" val="1377460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50ED66-C32B-EA82-DA4C-3B3225F39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5D1C7DE1-7438-FAC6-78E1-D727C55D6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167" y="1397959"/>
            <a:ext cx="4152305" cy="1646321"/>
          </a:xfrm>
        </p:spPr>
        <p:txBody>
          <a:bodyPr/>
          <a:lstStyle/>
          <a:p>
            <a:r>
              <a:rPr lang="nb-NO" b="0" dirty="0"/>
              <a:t>Best-resultatene</a:t>
            </a:r>
            <a:br>
              <a:rPr lang="nb-NO" b="0" dirty="0"/>
            </a:br>
            <a:br>
              <a:rPr lang="nb-NO" b="0" dirty="0"/>
            </a:br>
            <a:endParaRPr lang="nb-NO" b="0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C131547-36E3-C115-A388-1E83DEADD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CA73DF5-3667-D11D-74A3-A1A728262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18</a:t>
            </a:fld>
            <a:endParaRPr lang="nb-NO"/>
          </a:p>
        </p:txBody>
      </p:sp>
      <p:pic>
        <p:nvPicPr>
          <p:cNvPr id="4" name="Plassholder for bilde 3">
            <a:extLst>
              <a:ext uri="{FF2B5EF4-FFF2-40B4-BE49-F238E27FC236}">
                <a16:creationId xmlns:a16="http://schemas.microsoft.com/office/drawing/2014/main" id="{BBAD68FF-AEE9-A9DF-CA42-58013EB3F95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3692" y="0"/>
            <a:ext cx="7620000" cy="6858000"/>
          </a:xfrm>
        </p:spPr>
      </p:pic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B97496DD-0BAE-B94B-F6FC-E7FA8C049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340" y="2554521"/>
            <a:ext cx="3048000" cy="3457575"/>
          </a:xfrm>
        </p:spPr>
        <p:txBody>
          <a:bodyPr/>
          <a:lstStyle/>
          <a:p>
            <a:r>
              <a:rPr lang="nb-NO" dirty="0"/>
              <a:t>Positiv kundeutvikling</a:t>
            </a:r>
          </a:p>
          <a:p>
            <a:r>
              <a:rPr lang="nb-NO" dirty="0"/>
              <a:t>Høy regularitet </a:t>
            </a:r>
          </a:p>
          <a:p>
            <a:r>
              <a:rPr lang="nb-NO" dirty="0"/>
              <a:t>Høy kundetilfredshet*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F62C097A-A098-5400-D418-8559865A6353}"/>
              </a:ext>
            </a:extLst>
          </p:cNvPr>
          <p:cNvSpPr txBox="1"/>
          <p:nvPr/>
        </p:nvSpPr>
        <p:spPr>
          <a:xfrm>
            <a:off x="767678" y="5583153"/>
            <a:ext cx="2724273" cy="58477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nb-NO" sz="800" dirty="0">
                <a:latin typeface="+mj-lt"/>
              </a:rPr>
              <a:t>* 2011–2019: Score viser andel tilfredse kunder. 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  2020–2021: ikke målt </a:t>
            </a:r>
            <a:r>
              <a:rPr lang="nb-NO" sz="800" dirty="0" err="1">
                <a:latin typeface="+mj-lt"/>
              </a:rPr>
              <a:t>pga</a:t>
            </a:r>
            <a:r>
              <a:rPr lang="nb-NO" sz="800" dirty="0">
                <a:latin typeface="+mj-lt"/>
              </a:rPr>
              <a:t> pandemi. 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  2022–2023: ny metode: alle besvarelser er med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  i scoren (score &gt;80 er vurdert som god)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20074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5A1BE30-A2D5-4DDF-098B-E00B92860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3"/>
            <a:ext cx="12192000" cy="6477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805F19-E3E6-4EB5-A3C6-A2513815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A61BF6-4590-4A77-99A5-4903F1DB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19</a:t>
            </a:fld>
            <a:endParaRPr lang="nb-NO"/>
          </a:p>
        </p:txBody>
      </p:sp>
      <p:sp>
        <p:nvSpPr>
          <p:cNvPr id="15" name="Tittel 4">
            <a:extLst>
              <a:ext uri="{FF2B5EF4-FFF2-40B4-BE49-F238E27FC236}">
                <a16:creationId xmlns:a16="http://schemas.microsoft.com/office/drawing/2014/main" id="{1DD237FA-0C6D-9B89-74A6-F07006C33D64}"/>
              </a:ext>
            </a:extLst>
          </p:cNvPr>
          <p:cNvSpPr txBox="1">
            <a:spLocks/>
          </p:cNvSpPr>
          <p:nvPr/>
        </p:nvSpPr>
        <p:spPr>
          <a:xfrm>
            <a:off x="762794" y="417326"/>
            <a:ext cx="10666412" cy="1349119"/>
          </a:xfrm>
          <a:prstGeom prst="rect">
            <a:avLst/>
          </a:prstGeom>
        </p:spPr>
        <p:txBody>
          <a:bodyPr vert="horz" wrap="square" lIns="7200" tIns="288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>
                <a:cs typeface="Arial"/>
              </a:rPr>
              <a:t>Sporveiens resultater i Norsk Bærekraftbarometer </a:t>
            </a:r>
            <a:br>
              <a:rPr lang="nb-NO" b="0" dirty="0">
                <a:cs typeface="Arial"/>
              </a:rPr>
            </a:br>
            <a:r>
              <a:rPr lang="nb-NO" b="0" dirty="0">
                <a:cs typeface="Arial"/>
              </a:rPr>
              <a:t>de siste fem årene</a:t>
            </a:r>
          </a:p>
        </p:txBody>
      </p: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A5139D26-FA58-F6DB-1814-6CC79CDFB8DA}"/>
              </a:ext>
            </a:extLst>
          </p:cNvPr>
          <p:cNvGrpSpPr/>
          <p:nvPr/>
        </p:nvGrpSpPr>
        <p:grpSpPr>
          <a:xfrm>
            <a:off x="215418" y="1953719"/>
            <a:ext cx="2681447" cy="3881039"/>
            <a:chOff x="228481" y="1953719"/>
            <a:chExt cx="2681447" cy="3881039"/>
          </a:xfrm>
        </p:grpSpPr>
        <p:pic>
          <p:nvPicPr>
            <p:cNvPr id="10" name="Bilde 9">
              <a:extLst>
                <a:ext uri="{FF2B5EF4-FFF2-40B4-BE49-F238E27FC236}">
                  <a16:creationId xmlns:a16="http://schemas.microsoft.com/office/drawing/2014/main" id="{9A659825-D3E7-0EBE-9A91-CEA6AA538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8481" y="2259496"/>
              <a:ext cx="2681447" cy="3575262"/>
            </a:xfrm>
            <a:prstGeom prst="rect">
              <a:avLst/>
            </a:prstGeom>
          </p:spPr>
        </p:pic>
        <p:pic>
          <p:nvPicPr>
            <p:cNvPr id="19" name="Bilde 18" descr="Et bilde som inneholder symbol, sirkel, logo, Font&#10;&#10;Automatisk generert beskrivelse">
              <a:extLst>
                <a:ext uri="{FF2B5EF4-FFF2-40B4-BE49-F238E27FC236}">
                  <a16:creationId xmlns:a16="http://schemas.microsoft.com/office/drawing/2014/main" id="{EA41DEC2-43EE-0B19-9924-5B8D91160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39" y="1953719"/>
              <a:ext cx="782762" cy="771754"/>
            </a:xfrm>
            <a:prstGeom prst="rect">
              <a:avLst/>
            </a:prstGeom>
          </p:spPr>
        </p:pic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EB00D915-9873-BB57-2E7F-56A6CBD47DFA}"/>
              </a:ext>
            </a:extLst>
          </p:cNvPr>
          <p:cNvGrpSpPr/>
          <p:nvPr/>
        </p:nvGrpSpPr>
        <p:grpSpPr>
          <a:xfrm>
            <a:off x="2481825" y="1953719"/>
            <a:ext cx="2681446" cy="3881039"/>
            <a:chOff x="2494888" y="1953719"/>
            <a:chExt cx="2681446" cy="3881039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2F75B6D2-EDCE-13B9-64B2-AC37ABBF5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94888" y="2259496"/>
              <a:ext cx="2681446" cy="3575262"/>
            </a:xfrm>
            <a:prstGeom prst="rect">
              <a:avLst/>
            </a:prstGeom>
          </p:spPr>
        </p:pic>
        <p:pic>
          <p:nvPicPr>
            <p:cNvPr id="9" name="Bilde 8" descr="Et bilde som inneholder symbol, sirkel, logo, Font&#10;&#10;Automatisk generert beskrivelse">
              <a:extLst>
                <a:ext uri="{FF2B5EF4-FFF2-40B4-BE49-F238E27FC236}">
                  <a16:creationId xmlns:a16="http://schemas.microsoft.com/office/drawing/2014/main" id="{29E62DB6-F9D9-3C41-F97A-FB4C1E955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3946" y="1953719"/>
              <a:ext cx="782762" cy="771754"/>
            </a:xfrm>
            <a:prstGeom prst="rect">
              <a:avLst/>
            </a:prstGeom>
          </p:spPr>
        </p:pic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07552182-E337-24D3-E3FE-610977CF8103}"/>
              </a:ext>
            </a:extLst>
          </p:cNvPr>
          <p:cNvGrpSpPr/>
          <p:nvPr/>
        </p:nvGrpSpPr>
        <p:grpSpPr>
          <a:xfrm>
            <a:off x="4728636" y="1953719"/>
            <a:ext cx="2681446" cy="3881038"/>
            <a:chOff x="4741699" y="1953719"/>
            <a:chExt cx="2681446" cy="3881038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A396F2AC-B650-5215-1EA5-57B44954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41699" y="2259496"/>
              <a:ext cx="2681446" cy="3575261"/>
            </a:xfrm>
            <a:prstGeom prst="rect">
              <a:avLst/>
            </a:prstGeom>
          </p:spPr>
        </p:pic>
        <p:pic>
          <p:nvPicPr>
            <p:cNvPr id="12" name="Bilde 11" descr="Et bilde som inneholder symbol, sirkel, logo, Font&#10;&#10;Automatisk generert beskrivelse">
              <a:extLst>
                <a:ext uri="{FF2B5EF4-FFF2-40B4-BE49-F238E27FC236}">
                  <a16:creationId xmlns:a16="http://schemas.microsoft.com/office/drawing/2014/main" id="{99427E60-4650-D6EF-B728-8A1D44F7D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757" y="1953719"/>
              <a:ext cx="782762" cy="771754"/>
            </a:xfrm>
            <a:prstGeom prst="rect">
              <a:avLst/>
            </a:prstGeom>
          </p:spPr>
        </p:pic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AE6EBECE-DB5B-E6D9-FE6D-D6CCB7EFFED8}"/>
              </a:ext>
            </a:extLst>
          </p:cNvPr>
          <p:cNvGrpSpPr/>
          <p:nvPr/>
        </p:nvGrpSpPr>
        <p:grpSpPr>
          <a:xfrm>
            <a:off x="6975447" y="1953719"/>
            <a:ext cx="2681445" cy="3881038"/>
            <a:chOff x="6988510" y="1953719"/>
            <a:chExt cx="2681445" cy="3881038"/>
          </a:xfrm>
        </p:grpSpPr>
        <p:pic>
          <p:nvPicPr>
            <p:cNvPr id="16" name="Bilde 15">
              <a:extLst>
                <a:ext uri="{FF2B5EF4-FFF2-40B4-BE49-F238E27FC236}">
                  <a16:creationId xmlns:a16="http://schemas.microsoft.com/office/drawing/2014/main" id="{DCC1BFE1-49A9-8339-0B9B-C1BBD7D54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88510" y="2259496"/>
              <a:ext cx="2681445" cy="3575261"/>
            </a:xfrm>
            <a:prstGeom prst="rect">
              <a:avLst/>
            </a:prstGeom>
          </p:spPr>
        </p:pic>
        <p:pic>
          <p:nvPicPr>
            <p:cNvPr id="17" name="Bilde 16" descr="Et bilde som inneholder symbol, sirkel, logo, Font&#10;&#10;Automatisk generert beskrivelse">
              <a:extLst>
                <a:ext uri="{FF2B5EF4-FFF2-40B4-BE49-F238E27FC236}">
                  <a16:creationId xmlns:a16="http://schemas.microsoft.com/office/drawing/2014/main" id="{DCBA6EED-6505-9270-5735-91B6513B7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568" y="1953719"/>
              <a:ext cx="782762" cy="771754"/>
            </a:xfrm>
            <a:prstGeom prst="rect">
              <a:avLst/>
            </a:prstGeom>
          </p:spPr>
        </p:pic>
      </p:grpSp>
      <p:grpSp>
        <p:nvGrpSpPr>
          <p:cNvPr id="28" name="Gruppe 27">
            <a:extLst>
              <a:ext uri="{FF2B5EF4-FFF2-40B4-BE49-F238E27FC236}">
                <a16:creationId xmlns:a16="http://schemas.microsoft.com/office/drawing/2014/main" id="{9356BB53-3A28-0BDF-EB9B-81688B6E1C97}"/>
              </a:ext>
            </a:extLst>
          </p:cNvPr>
          <p:cNvGrpSpPr/>
          <p:nvPr/>
        </p:nvGrpSpPr>
        <p:grpSpPr>
          <a:xfrm>
            <a:off x="9241853" y="1953719"/>
            <a:ext cx="2681445" cy="3881037"/>
            <a:chOff x="9254916" y="1953719"/>
            <a:chExt cx="2681445" cy="3881037"/>
          </a:xfrm>
        </p:grpSpPr>
        <p:pic>
          <p:nvPicPr>
            <p:cNvPr id="18" name="Bilde 17">
              <a:extLst>
                <a:ext uri="{FF2B5EF4-FFF2-40B4-BE49-F238E27FC236}">
                  <a16:creationId xmlns:a16="http://schemas.microsoft.com/office/drawing/2014/main" id="{F7E91F5E-9415-430E-3DB3-3DBB1A40D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254916" y="2259496"/>
              <a:ext cx="2681445" cy="3575260"/>
            </a:xfrm>
            <a:prstGeom prst="rect">
              <a:avLst/>
            </a:prstGeom>
          </p:spPr>
        </p:pic>
        <p:pic>
          <p:nvPicPr>
            <p:cNvPr id="23" name="Bilde 22" descr="Et bilde som inneholder symbol, sirkel, logo, Font&#10;&#10;Automatisk generert beskrivelse">
              <a:extLst>
                <a:ext uri="{FF2B5EF4-FFF2-40B4-BE49-F238E27FC236}">
                  <a16:creationId xmlns:a16="http://schemas.microsoft.com/office/drawing/2014/main" id="{6F426F53-AC73-E9AE-7048-57216E600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974" y="1953719"/>
              <a:ext cx="782762" cy="771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2526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72A76E3-4EAA-75C6-59A8-065AD4E12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23" y="2053231"/>
            <a:ext cx="9389874" cy="3921108"/>
          </a:xfrm>
        </p:spPr>
        <p:txBody>
          <a:bodyPr vert="horz" lIns="10800" tIns="0" rIns="0" bIns="0" numCol="2" rtlCol="0" anchor="t">
            <a:noAutofit/>
          </a:bodyPr>
          <a:lstStyle/>
          <a:p>
            <a:pPr marL="667385" lvl="2" indent="-285750"/>
            <a:r>
              <a:rPr lang="nb-NO" sz="1600" dirty="0"/>
              <a:t>Sporveiens </a:t>
            </a:r>
            <a:r>
              <a:rPr lang="nb-NO" sz="1600" dirty="0" err="1"/>
              <a:t>ppt</a:t>
            </a:r>
            <a:r>
              <a:rPr lang="nb-NO" sz="1600" dirty="0"/>
              <a:t>-mal inneholder flere oppsett. Trykk på pilen under «Nytt lysbilde»-knappen for å velge det oppsettet du ønsker å bruke.</a:t>
            </a:r>
            <a:br>
              <a:rPr lang="nb-NO" sz="1600" dirty="0"/>
            </a:br>
            <a:endParaRPr lang="nb-NO" sz="1600" dirty="0"/>
          </a:p>
          <a:p>
            <a:pPr marL="667385" lvl="2" indent="-285750"/>
            <a:r>
              <a:rPr lang="nb-NO" sz="1600" dirty="0"/>
              <a:t>Lim inn tekst med valget «Bruk målformatering» eller «Bare tekst» for å unngå å ta med stiler fra andre steder.</a:t>
            </a:r>
            <a:br>
              <a:rPr lang="nb-NO" sz="1600" dirty="0"/>
            </a:br>
            <a:endParaRPr lang="nb-NO" sz="1600" dirty="0">
              <a:cs typeface="Arial"/>
            </a:endParaRPr>
          </a:p>
          <a:p>
            <a:pPr marL="667385" lvl="2" indent="-285750"/>
            <a:r>
              <a:rPr lang="nb-NO" sz="1600" b="1" dirty="0"/>
              <a:t>Ikoner: </a:t>
            </a:r>
            <a:r>
              <a:rPr lang="nb-NO" sz="1600" dirty="0"/>
              <a:t>På de siste </a:t>
            </a:r>
            <a:r>
              <a:rPr lang="nb-NO" sz="1600" err="1"/>
              <a:t>slidene</a:t>
            </a:r>
            <a:r>
              <a:rPr lang="nb-NO" sz="1600" dirty="0"/>
              <a:t> i denne presentasjonen finner du Sporveiens ikonsett: </a:t>
            </a:r>
            <a:r>
              <a:rPr lang="nb-NO" sz="1600" err="1"/>
              <a:t>Kopiér</a:t>
            </a:r>
            <a:r>
              <a:rPr lang="nb-NO" sz="1600" dirty="0"/>
              <a:t> de du trenger og bygg opp din egen slide, i tråd med konsernets profil. </a:t>
            </a:r>
          </a:p>
          <a:p>
            <a:pPr marL="381635" lvl="2" indent="0">
              <a:buNone/>
            </a:pPr>
            <a:br>
              <a:rPr lang="nb-NO" sz="1600" dirty="0"/>
            </a:br>
            <a:endParaRPr lang="nb-NO" sz="1600">
              <a:cs typeface="Arial"/>
            </a:endParaRPr>
          </a:p>
          <a:p>
            <a:pPr marL="667385" lvl="2" indent="-285750"/>
            <a:r>
              <a:rPr lang="nb-NO" sz="1600" b="1" dirty="0"/>
              <a:t>Fontbruk: </a:t>
            </a:r>
            <a:r>
              <a:rPr lang="nb-NO" sz="1600" dirty="0"/>
              <a:t>Sporveiens godkjente font er </a:t>
            </a:r>
            <a:r>
              <a:rPr lang="nb-NO" sz="1600" dirty="0" err="1"/>
              <a:t>Replica</a:t>
            </a:r>
            <a:r>
              <a:rPr lang="nb-NO" sz="1600" dirty="0"/>
              <a:t> og Arial. Se her i profilhåndboken vår lenke til brandguiden</a:t>
            </a:r>
            <a:br>
              <a:rPr lang="nb-NO" sz="1600" dirty="0"/>
            </a:br>
            <a:endParaRPr lang="nb-NO" sz="1600" dirty="0">
              <a:cs typeface="Arial"/>
            </a:endParaRPr>
          </a:p>
          <a:p>
            <a:pPr marL="667385" lvl="2" indent="-285750"/>
            <a:r>
              <a:rPr lang="nb-NO" sz="1600" b="1" dirty="0"/>
              <a:t>Foto: </a:t>
            </a:r>
            <a:r>
              <a:rPr lang="nb-NO" sz="1600" dirty="0"/>
              <a:t>Sporveien er opptatt av å ivareta den enkeltes personvern (GDPR), og har derfor opprettet en egen </a:t>
            </a:r>
            <a:r>
              <a:rPr lang="nb-NO" sz="1600" dirty="0">
                <a:hlinkClick r:id="rId2"/>
              </a:rPr>
              <a:t>fotobank</a:t>
            </a:r>
            <a:r>
              <a:rPr lang="nb-NO" sz="1600" dirty="0"/>
              <a:t> med bilder, samt </a:t>
            </a:r>
            <a:r>
              <a:rPr lang="nb-NO" sz="1600" dirty="0">
                <a:hlinkClick r:id="rId3"/>
              </a:rPr>
              <a:t>retningslinjer</a:t>
            </a:r>
            <a:r>
              <a:rPr lang="nb-NO" sz="1600" dirty="0"/>
              <a:t> for bruk av disse. </a:t>
            </a:r>
            <a:br>
              <a:rPr lang="nb-NO" sz="1600" b="1" dirty="0"/>
            </a:br>
            <a:endParaRPr lang="nb-NO" sz="1600" b="1" dirty="0"/>
          </a:p>
          <a:p>
            <a:pPr marL="667385" lvl="2" indent="-285750"/>
            <a:r>
              <a:rPr lang="nb-NO" sz="1600" b="1" dirty="0"/>
              <a:t>Språk og formuleringer: </a:t>
            </a:r>
            <a:r>
              <a:rPr lang="nb-NO" sz="1600" dirty="0">
                <a:hlinkClick r:id="rId4"/>
              </a:rPr>
              <a:t>Spor i ord</a:t>
            </a:r>
            <a:r>
              <a:rPr lang="nb-NO" sz="1600" dirty="0"/>
              <a:t> gir retningslinjer for hvordan vi i Sporveien skriver.</a:t>
            </a:r>
            <a:endParaRPr lang="nb-NO" sz="1600" dirty="0">
              <a:cs typeface="Arial"/>
            </a:endParaRP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2BFD042-C407-2910-71C7-5629952C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844B243-0BB1-67A9-DFF6-3A03DE64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E579EDF5-7BDA-29C9-C993-E39C2B9A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Hvordan lage egne </a:t>
            </a:r>
            <a:r>
              <a:rPr lang="nb-NO" dirty="0" err="1"/>
              <a:t>slider</a:t>
            </a:r>
            <a:r>
              <a:rPr lang="nb-NO" dirty="0"/>
              <a:t>, og samtidig ivareta Sporveiens visuelle uttrykk og merkevare.</a:t>
            </a:r>
            <a:br>
              <a:rPr lang="nb-NO" dirty="0"/>
            </a:b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274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95A1BE30-A2D5-4DDF-098B-E00B9286077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3"/>
            <a:ext cx="12192000" cy="6477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A805F19-E3E6-4EB5-A3C6-A2513815D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A61BF6-4590-4A77-99A5-4903F1DB4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20</a:t>
            </a:fld>
            <a:endParaRPr lang="nb-NO"/>
          </a:p>
        </p:txBody>
      </p:sp>
      <p:sp>
        <p:nvSpPr>
          <p:cNvPr id="15" name="Tittel 4">
            <a:extLst>
              <a:ext uri="{FF2B5EF4-FFF2-40B4-BE49-F238E27FC236}">
                <a16:creationId xmlns:a16="http://schemas.microsoft.com/office/drawing/2014/main" id="{1DD237FA-0C6D-9B89-74A6-F07006C33D64}"/>
              </a:ext>
            </a:extLst>
          </p:cNvPr>
          <p:cNvSpPr txBox="1">
            <a:spLocks/>
          </p:cNvSpPr>
          <p:nvPr/>
        </p:nvSpPr>
        <p:spPr>
          <a:xfrm>
            <a:off x="762794" y="417326"/>
            <a:ext cx="10666412" cy="1349119"/>
          </a:xfrm>
          <a:prstGeom prst="rect">
            <a:avLst/>
          </a:prstGeom>
        </p:spPr>
        <p:txBody>
          <a:bodyPr vert="horz" wrap="square" lIns="7200" tIns="288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>
                <a:cs typeface="Arial"/>
              </a:rPr>
              <a:t>Sporveiens resultater i Norsk Bærekraftbarometer </a:t>
            </a:r>
            <a:br>
              <a:rPr lang="nb-NO" b="0" dirty="0">
                <a:cs typeface="Arial"/>
              </a:rPr>
            </a:br>
            <a:r>
              <a:rPr lang="nb-NO" b="0" dirty="0">
                <a:cs typeface="Arial"/>
              </a:rPr>
              <a:t>de siste fem årene</a:t>
            </a:r>
          </a:p>
        </p:txBody>
      </p:sp>
      <p:pic>
        <p:nvPicPr>
          <p:cNvPr id="22" name="Bilde 21" descr="Et bilde som inneholder symbol, sirkel, logo, Font&#10;&#10;Automatisk generert beskrivelse">
            <a:extLst>
              <a:ext uri="{FF2B5EF4-FFF2-40B4-BE49-F238E27FC236}">
                <a16:creationId xmlns:a16="http://schemas.microsoft.com/office/drawing/2014/main" id="{B2ACFC64-2381-9838-1064-A44C60009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878" y="1991911"/>
            <a:ext cx="782762" cy="771754"/>
          </a:xfrm>
          <a:prstGeom prst="rect">
            <a:avLst/>
          </a:prstGeom>
        </p:spPr>
      </p:pic>
      <p:grpSp>
        <p:nvGrpSpPr>
          <p:cNvPr id="13" name="Gruppe 12">
            <a:extLst>
              <a:ext uri="{FF2B5EF4-FFF2-40B4-BE49-F238E27FC236}">
                <a16:creationId xmlns:a16="http://schemas.microsoft.com/office/drawing/2014/main" id="{E4D3894A-0A76-90B6-5C6C-B300C1E683ED}"/>
              </a:ext>
            </a:extLst>
          </p:cNvPr>
          <p:cNvGrpSpPr/>
          <p:nvPr/>
        </p:nvGrpSpPr>
        <p:grpSpPr>
          <a:xfrm>
            <a:off x="2209800" y="1838426"/>
            <a:ext cx="7772400" cy="4486691"/>
            <a:chOff x="2209800" y="1838426"/>
            <a:chExt cx="7772400" cy="4486691"/>
          </a:xfrm>
        </p:grpSpPr>
        <p:pic>
          <p:nvPicPr>
            <p:cNvPr id="9" name="Bilde 8" descr="Et bilde som inneholder skjermbilde, Grafikk, line, Fargerikt&#10;&#10;Automatisk generert beskrivelse">
              <a:extLst>
                <a:ext uri="{FF2B5EF4-FFF2-40B4-BE49-F238E27FC236}">
                  <a16:creationId xmlns:a16="http://schemas.microsoft.com/office/drawing/2014/main" id="{A3DD058C-15C7-7463-02EC-7BA6FC49E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9800" y="1838426"/>
              <a:ext cx="7772400" cy="4486691"/>
            </a:xfrm>
            <a:prstGeom prst="rect">
              <a:avLst/>
            </a:prstGeom>
          </p:spPr>
        </p:pic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39FE4DEA-CBE3-59AC-D6F4-4AB7C96B8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59274" y="2128255"/>
              <a:ext cx="396917" cy="385877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0BFA2690-7B2B-2424-887F-6778B656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7671" y="2611022"/>
              <a:ext cx="206411" cy="3858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9273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50B890F-39E4-5821-167B-76F5D5FF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504" y="916488"/>
            <a:ext cx="7178605" cy="5025023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D640D67-B52D-416C-87A0-34886D563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0D321B-1A5F-496A-8DEC-C50F9F3B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21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4F6727D-2C85-4E89-B777-62C9EE039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2301342"/>
            <a:ext cx="3648339" cy="225531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b="0" spc="-8" dirty="0"/>
              <a:t>Eierstrukturen i </a:t>
            </a:r>
            <a:r>
              <a:rPr lang="nb-NO" b="0" spc="-15" dirty="0"/>
              <a:t>kollektivtrafikken </a:t>
            </a:r>
            <a:br>
              <a:rPr lang="nb-NO" b="0" spc="-15" dirty="0"/>
            </a:br>
            <a:r>
              <a:rPr lang="nb-NO" b="0" dirty="0"/>
              <a:t>i </a:t>
            </a:r>
            <a:r>
              <a:rPr lang="nb-NO" b="0" spc="-4" dirty="0"/>
              <a:t>Oslo </a:t>
            </a:r>
            <a:r>
              <a:rPr lang="nb-NO" b="0" dirty="0"/>
              <a:t>og </a:t>
            </a:r>
            <a:r>
              <a:rPr lang="nb-NO" b="0" spc="-15" dirty="0"/>
              <a:t>Akershus</a:t>
            </a:r>
            <a:endParaRPr lang="nb-NO" b="0" dirty="0"/>
          </a:p>
        </p:txBody>
      </p:sp>
    </p:spTree>
    <p:extLst>
      <p:ext uri="{BB962C8B-B14F-4D97-AF65-F5344CB8AC3E}">
        <p14:creationId xmlns:p14="http://schemas.microsoft.com/office/powerpoint/2010/main" val="338751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B4EFF34B-7235-4B0B-85CE-512EE3C02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BB4E412-40BF-48CD-BEB9-1C1F73B24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22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D7CAF34-2B48-8CF5-FE58-188FA1184358}"/>
              </a:ext>
            </a:extLst>
          </p:cNvPr>
          <p:cNvSpPr txBox="1"/>
          <p:nvPr/>
        </p:nvSpPr>
        <p:spPr>
          <a:xfrm>
            <a:off x="386002" y="3238448"/>
            <a:ext cx="4814705" cy="177438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algn="l"/>
            <a:r>
              <a:rPr lang="nb-NO" sz="2400" b="1" dirty="0">
                <a:latin typeface="+mn-lt"/>
              </a:rPr>
              <a:t>BEST 2025</a:t>
            </a:r>
            <a:br>
              <a:rPr lang="nb-NO" sz="2400" dirty="0">
                <a:latin typeface="+mn-lt"/>
              </a:rPr>
            </a:br>
            <a:r>
              <a:rPr lang="nb-NO" sz="2400" dirty="0">
                <a:latin typeface="+mn-lt"/>
              </a:rPr>
              <a:t>Mer kollektivtrafikk </a:t>
            </a:r>
            <a:br>
              <a:rPr lang="nb-NO" sz="2400" dirty="0">
                <a:latin typeface="+mn-lt"/>
              </a:rPr>
            </a:br>
            <a:r>
              <a:rPr lang="nb-NO" sz="2400" dirty="0">
                <a:latin typeface="+mn-lt"/>
              </a:rPr>
              <a:t>for pengene</a:t>
            </a:r>
          </a:p>
        </p:txBody>
      </p:sp>
      <p:sp>
        <p:nvSpPr>
          <p:cNvPr id="13" name="Tittel 3">
            <a:extLst>
              <a:ext uri="{FF2B5EF4-FFF2-40B4-BE49-F238E27FC236}">
                <a16:creationId xmlns:a16="http://schemas.microsoft.com/office/drawing/2014/main" id="{ED570136-6767-0A20-DD37-F558A7B521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794" y="744934"/>
            <a:ext cx="9142413" cy="2866232"/>
          </a:xfrm>
        </p:spPr>
        <p:txBody>
          <a:bodyPr/>
          <a:lstStyle/>
          <a:p>
            <a:r>
              <a:rPr lang="nb-NO" dirty="0"/>
              <a:t>Sporveiens strategi</a:t>
            </a:r>
            <a:br>
              <a:rPr lang="nb-NO" dirty="0"/>
            </a:br>
            <a:r>
              <a:rPr lang="nb-NO" dirty="0"/>
              <a:t>2021–2025</a:t>
            </a:r>
          </a:p>
        </p:txBody>
      </p:sp>
    </p:spTree>
    <p:extLst>
      <p:ext uri="{BB962C8B-B14F-4D97-AF65-F5344CB8AC3E}">
        <p14:creationId xmlns:p14="http://schemas.microsoft.com/office/powerpoint/2010/main" val="305501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klær, person, sko, konstruksjon&#10;&#10;Automatisk generert beskrivelse">
            <a:extLst>
              <a:ext uri="{FF2B5EF4-FFF2-40B4-BE49-F238E27FC236}">
                <a16:creationId xmlns:a16="http://schemas.microsoft.com/office/drawing/2014/main" id="{5CF2E356-1EF3-95E4-2E20-23726188DB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6" b="7826"/>
          <a:stretch>
            <a:fillRect/>
          </a:stretch>
        </p:blipFill>
        <p:spPr/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46C1D48-8B2D-B64D-94B6-BB1331BF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D12A4A8-E657-B19A-5AD0-60105B78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23</a:t>
            </a:fld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2D1FA8-B121-BC33-39CC-A553F85DB2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193" y="771261"/>
            <a:ext cx="3699139" cy="5477139"/>
          </a:xfrm>
        </p:spPr>
        <p:txBody>
          <a:bodyPr/>
          <a:lstStyle/>
          <a:p>
            <a:pPr algn="l"/>
            <a:br>
              <a:rPr lang="nb-NO" b="1" dirty="0">
                <a:solidFill>
                  <a:srgbClr val="00B0F0"/>
                </a:solidFill>
                <a:latin typeface="+mj-lt"/>
              </a:rPr>
            </a:b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Vår visjon</a:t>
            </a:r>
          </a:p>
          <a:p>
            <a:pPr algn="l"/>
            <a:r>
              <a:rPr lang="nb-NO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Bærekraftig mobilitet for alle</a:t>
            </a:r>
            <a:endParaRPr lang="nb-NO" sz="1800" b="1" dirty="0">
              <a:solidFill>
                <a:srgbClr val="EF81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b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Vi har en viktig rolle for å redusere samfunnets samlede CO</a:t>
            </a:r>
            <a:r>
              <a:rPr lang="nb-NO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-utslipp fra transport.</a:t>
            </a:r>
          </a:p>
          <a:p>
            <a:pPr algn="l"/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Mobilitet er kjernen i det vi tilbyr befolkningen.</a:t>
            </a:r>
          </a:p>
          <a:p>
            <a:pPr algn="l"/>
            <a:r>
              <a:rPr lang="nb-NO" sz="1600" dirty="0">
                <a:latin typeface="Arial" panose="020B0604020202020204" pitchFamily="34" charset="0"/>
                <a:cs typeface="Arial" panose="020B0604020202020204" pitchFamily="34" charset="0"/>
              </a:rPr>
              <a:t>Vi er til for alle, uavhengig om man er rik eller fattig, ung eller gammel, funksjonsfrisk eller har spesielle behov.</a:t>
            </a:r>
          </a:p>
          <a:p>
            <a:pPr algn="l"/>
            <a:endParaRPr lang="nb-NO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21325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F9FEF4E6-0F8F-80C8-5C0E-D8582963B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16" y="-7316"/>
            <a:ext cx="12977165" cy="6894119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DFF8E19-3D94-4E09-A99D-FEC63138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B0607D8-C41A-4840-9809-4DCC407AD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24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F599F1E-E386-EB60-BD48-5FFA919C8221}"/>
              </a:ext>
            </a:extLst>
          </p:cNvPr>
          <p:cNvSpPr txBox="1"/>
          <p:nvPr/>
        </p:nvSpPr>
        <p:spPr>
          <a:xfrm>
            <a:off x="206078" y="1425435"/>
            <a:ext cx="5558846" cy="3846433"/>
          </a:xfrm>
          <a:prstGeom prst="rect">
            <a:avLst/>
          </a:prstGeom>
          <a:noFill/>
          <a:effectLst/>
        </p:spPr>
        <p:txBody>
          <a:bodyPr vert="horz" wrap="none" lIns="378000" tIns="536400" rIns="378000" bIns="536400" rtlCol="0" anchor="t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sz="1600" dirty="0">
                <a:latin typeface="+mj-lt"/>
              </a:rPr>
              <a:t>Best 2015, Best 2020 og</a:t>
            </a:r>
            <a:r>
              <a:rPr lang="nb-NO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nb-NO" sz="1600" dirty="0">
                <a:latin typeface="+mj-lt"/>
              </a:rPr>
              <a:t>Best 2025:</a:t>
            </a:r>
          </a:p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sz="3000" dirty="0">
                <a:latin typeface="+mj-lt"/>
              </a:rPr>
              <a:t>Vi har skapt </a:t>
            </a:r>
            <a:br>
              <a:rPr lang="nb-NO" sz="3000" dirty="0">
                <a:latin typeface="+mj-lt"/>
              </a:rPr>
            </a:br>
            <a:r>
              <a:rPr lang="nb-NO" sz="3000" dirty="0">
                <a:latin typeface="+mj-lt"/>
              </a:rPr>
              <a:t>mer kollektivtrafikk </a:t>
            </a:r>
            <a:br>
              <a:rPr lang="nb-NO" sz="3000" dirty="0">
                <a:latin typeface="+mj-lt"/>
              </a:rPr>
            </a:br>
            <a:r>
              <a:rPr lang="nb-NO" sz="3000" dirty="0">
                <a:latin typeface="+mj-lt"/>
              </a:rPr>
              <a:t>for pengene</a:t>
            </a:r>
          </a:p>
          <a:p>
            <a:pPr algn="l">
              <a:lnSpc>
                <a:spcPct val="99000"/>
              </a:lnSpc>
              <a:spcBef>
                <a:spcPts val="1049"/>
              </a:spcBef>
            </a:pPr>
            <a:endParaRPr lang="nb-NO" dirty="0">
              <a:latin typeface="Arial"/>
              <a:cs typeface="Arial"/>
            </a:endParaRPr>
          </a:p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dirty="0">
                <a:latin typeface="Arial"/>
                <a:cs typeface="Arial"/>
              </a:rPr>
              <a:t>– en vinnende strategi for Sporveien</a:t>
            </a:r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6FC5569C-45C9-3F4A-CB89-0303C122657A}"/>
              </a:ext>
            </a:extLst>
          </p:cNvPr>
          <p:cNvGrpSpPr/>
          <p:nvPr/>
        </p:nvGrpSpPr>
        <p:grpSpPr>
          <a:xfrm>
            <a:off x="6843732" y="855209"/>
            <a:ext cx="4389815" cy="5147581"/>
            <a:chOff x="6843732" y="855209"/>
            <a:chExt cx="4389815" cy="5147581"/>
          </a:xfrm>
        </p:grpSpPr>
        <p:pic>
          <p:nvPicPr>
            <p:cNvPr id="5" name="Bilde 4">
              <a:extLst>
                <a:ext uri="{FF2B5EF4-FFF2-40B4-BE49-F238E27FC236}">
                  <a16:creationId xmlns:a16="http://schemas.microsoft.com/office/drawing/2014/main" id="{A4C635F6-0BE1-CFD3-58C4-F34AC7ADA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43732" y="855209"/>
              <a:ext cx="4389815" cy="5147581"/>
            </a:xfrm>
            <a:prstGeom prst="rect">
              <a:avLst/>
            </a:prstGeom>
          </p:spPr>
        </p:pic>
        <p:sp>
          <p:nvSpPr>
            <p:cNvPr id="8" name="TekstSylinder 7">
              <a:extLst>
                <a:ext uri="{FF2B5EF4-FFF2-40B4-BE49-F238E27FC236}">
                  <a16:creationId xmlns:a16="http://schemas.microsoft.com/office/drawing/2014/main" id="{A3F8C5D7-FD68-8F97-F50F-2603A9EC09A2}"/>
                </a:ext>
              </a:extLst>
            </p:cNvPr>
            <p:cNvSpPr txBox="1"/>
            <p:nvPr/>
          </p:nvSpPr>
          <p:spPr>
            <a:xfrm>
              <a:off x="8571438" y="1104819"/>
              <a:ext cx="473502" cy="297756"/>
            </a:xfrm>
            <a:prstGeom prst="rect">
              <a:avLst/>
            </a:prstGeom>
            <a:noFill/>
            <a:effectLst/>
          </p:spPr>
          <p:txBody>
            <a:bodyPr vert="horz" wrap="square" lIns="72000" tIns="72000" rIns="72000" bIns="72000" rtlCol="0">
              <a:spAutoFit/>
            </a:bodyPr>
            <a:lstStyle/>
            <a:p>
              <a:pPr algn="l">
                <a:lnSpc>
                  <a:spcPct val="99000"/>
                </a:lnSpc>
              </a:pPr>
              <a:r>
                <a:rPr lang="nb-NO" sz="1000" dirty="0">
                  <a:latin typeface="+mj-lt"/>
                </a:rPr>
                <a:t>1 140</a:t>
              </a:r>
            </a:p>
          </p:txBody>
        </p:sp>
        <p:sp>
          <p:nvSpPr>
            <p:cNvPr id="9" name="TekstSylinder 8">
              <a:extLst>
                <a:ext uri="{FF2B5EF4-FFF2-40B4-BE49-F238E27FC236}">
                  <a16:creationId xmlns:a16="http://schemas.microsoft.com/office/drawing/2014/main" id="{2B9D4972-5D99-6CB2-7B69-6F23025660F9}"/>
                </a:ext>
              </a:extLst>
            </p:cNvPr>
            <p:cNvSpPr txBox="1"/>
            <p:nvPr/>
          </p:nvSpPr>
          <p:spPr>
            <a:xfrm>
              <a:off x="9402018" y="955941"/>
              <a:ext cx="473502" cy="297756"/>
            </a:xfrm>
            <a:prstGeom prst="rect">
              <a:avLst/>
            </a:prstGeom>
            <a:noFill/>
            <a:effectLst/>
          </p:spPr>
          <p:txBody>
            <a:bodyPr vert="horz" wrap="square" lIns="72000" tIns="72000" rIns="72000" bIns="72000" rtlCol="0">
              <a:spAutoFit/>
            </a:bodyPr>
            <a:lstStyle/>
            <a:p>
              <a:pPr algn="l">
                <a:lnSpc>
                  <a:spcPct val="99000"/>
                </a:lnSpc>
              </a:pPr>
              <a:r>
                <a:rPr lang="nb-NO" sz="1000" dirty="0">
                  <a:latin typeface="+mj-lt"/>
                </a:rPr>
                <a:t>1 172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16016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74AD301-406B-445C-AEE6-F6160E6D2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F7ACB9F-C66E-4388-A127-DF35C9A9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25</a:t>
            </a:fld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13F633F4-FE7C-4150-92C2-94B38326DE9D}"/>
              </a:ext>
            </a:extLst>
          </p:cNvPr>
          <p:cNvSpPr/>
          <p:nvPr/>
        </p:nvSpPr>
        <p:spPr>
          <a:xfrm>
            <a:off x="1058158" y="5406067"/>
            <a:ext cx="9144000" cy="603375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44000" rIns="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816227">
              <a:defRPr/>
            </a:pPr>
            <a:endParaRPr lang="nb-NO" sz="1800" b="1">
              <a:solidFill>
                <a:prstClr val="black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27057FA-F334-A2E4-B24F-AD96A9023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0070" y="543420"/>
            <a:ext cx="9892751" cy="57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0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14E1FC6-06ED-4654-B6EF-307D16505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B58BCFB-00E0-4B70-911F-6C683949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26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96A060F-A6E7-477A-95DF-074E96682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000" y="200115"/>
            <a:ext cx="10007638" cy="628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76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E24E54B1-9685-0D25-9352-752D22A3B5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3"/>
            <a:ext cx="12192000" cy="6477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3E573779-2999-4F3A-ADB2-F858F3AF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971E226-A4A0-4996-83E4-C62DED35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27</a:t>
            </a:fld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5C488385-5230-3755-0346-27D6CCC9DA88}"/>
              </a:ext>
            </a:extLst>
          </p:cNvPr>
          <p:cNvSpPr txBox="1">
            <a:spLocks/>
          </p:cNvSpPr>
          <p:nvPr/>
        </p:nvSpPr>
        <p:spPr>
          <a:xfrm>
            <a:off x="762794" y="699551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/>
              <a:t>Viktige utviklingstrekk</a:t>
            </a:r>
          </a:p>
        </p:txBody>
      </p:sp>
      <p:pic>
        <p:nvPicPr>
          <p:cNvPr id="7" name="Bilde 6" descr="Et bilde som inneholder Animasjon, tegnefilm&#10;&#10;Automatisk generert beskrivelse">
            <a:extLst>
              <a:ext uri="{FF2B5EF4-FFF2-40B4-BE49-F238E27FC236}">
                <a16:creationId xmlns:a16="http://schemas.microsoft.com/office/drawing/2014/main" id="{9E709467-1CBC-7C90-AC54-0AC6B66A7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1" t="25583" r="38284" b="31583"/>
          <a:stretch/>
        </p:blipFill>
        <p:spPr>
          <a:xfrm>
            <a:off x="762794" y="2656567"/>
            <a:ext cx="2473585" cy="163741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84CB40D0-8F8E-1CE2-B8F9-ABC6F205EA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9864" y="2861324"/>
            <a:ext cx="1112506" cy="123170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4BA176F5-D122-C8C7-8739-6AF92E533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536" y="2784158"/>
            <a:ext cx="1381586" cy="1308870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D28494F-244E-4808-688D-48745676FE42}"/>
              </a:ext>
            </a:extLst>
          </p:cNvPr>
          <p:cNvSpPr txBox="1"/>
          <p:nvPr/>
        </p:nvSpPr>
        <p:spPr>
          <a:xfrm>
            <a:off x="10026502" y="8102009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127000" dist="76200" dir="5400000" algn="t" rotWithShape="0">
              <a:prstClr val="black">
                <a:alpha val="30000"/>
              </a:prstClr>
            </a:outerShdw>
          </a:effectLst>
        </p:spPr>
        <p:txBody>
          <a:bodyPr vert="horz" wrap="none" lIns="378000" tIns="536400" rIns="378000" bIns="536400" rtlCol="0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endParaRPr lang="nb-NO" dirty="0" err="1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A168DA04-646A-AB4A-00E8-E2F4E5DCC5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679" y="3006122"/>
            <a:ext cx="1521667" cy="1086905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F1818FCD-EE6B-A406-EAC9-F20980DB1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3053" y="3006122"/>
            <a:ext cx="916965" cy="1054510"/>
          </a:xfrm>
          <a:prstGeom prst="rect">
            <a:avLst/>
          </a:prstGeom>
        </p:spPr>
      </p:pic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63A3C49-D56A-6AE1-F000-A1CDB4536A19}"/>
              </a:ext>
            </a:extLst>
          </p:cNvPr>
          <p:cNvSpPr txBox="1"/>
          <p:nvPr/>
        </p:nvSpPr>
        <p:spPr>
          <a:xfrm>
            <a:off x="740978" y="4427891"/>
            <a:ext cx="2257403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Fortsatt </a:t>
            </a:r>
            <a:b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befolkningsvekst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39D8D760-6899-5EB4-B209-73B15B16FC40}"/>
              </a:ext>
            </a:extLst>
          </p:cNvPr>
          <p:cNvSpPr txBox="1"/>
          <p:nvPr/>
        </p:nvSpPr>
        <p:spPr>
          <a:xfrm>
            <a:off x="3217415" y="4427891"/>
            <a:ext cx="2257403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Økende</a:t>
            </a:r>
            <a:b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miljøutfordringer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501E0A99-2BA0-AB21-41CF-9B1A08476FDA}"/>
              </a:ext>
            </a:extLst>
          </p:cNvPr>
          <p:cNvSpPr txBox="1"/>
          <p:nvPr/>
        </p:nvSpPr>
        <p:spPr>
          <a:xfrm>
            <a:off x="5141908" y="4427891"/>
            <a:ext cx="2257403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Store</a:t>
            </a:r>
            <a:b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investeringer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87CEA315-1F64-1AF5-D8AF-356E99EF4E03}"/>
              </a:ext>
            </a:extLst>
          </p:cNvPr>
          <p:cNvSpPr txBox="1"/>
          <p:nvPr/>
        </p:nvSpPr>
        <p:spPr>
          <a:xfrm>
            <a:off x="7279052" y="4427891"/>
            <a:ext cx="2257403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Konkurranse om</a:t>
            </a:r>
            <a:b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offentlige midler</a:t>
            </a: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7A3F6472-B44F-9780-FF7E-121C47DD035E}"/>
              </a:ext>
            </a:extLst>
          </p:cNvPr>
          <p:cNvSpPr txBox="1"/>
          <p:nvPr/>
        </p:nvSpPr>
        <p:spPr>
          <a:xfrm>
            <a:off x="9323804" y="4427891"/>
            <a:ext cx="2257403" cy="52322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Organisering av kollektivtrafikken</a:t>
            </a:r>
            <a:endParaRPr lang="nb-NO" sz="1400" b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728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0CE24F3-BBA4-D66B-8324-AA0D8ED45B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437"/>
            <a:ext cx="12938234" cy="6873437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CCBE1BE-72ED-405D-8284-A9396823E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9D328E8-B693-475D-8B4D-25292277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28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72E8AE5-1518-4B05-B4AA-EEDFCDA4DB9B}"/>
              </a:ext>
            </a:extLst>
          </p:cNvPr>
          <p:cNvSpPr txBox="1"/>
          <p:nvPr/>
        </p:nvSpPr>
        <p:spPr>
          <a:xfrm>
            <a:off x="479506" y="1134532"/>
            <a:ext cx="4819465" cy="4368275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algn="l"/>
            <a:r>
              <a:rPr lang="nb-NO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Sporveien bidrar til et </a:t>
            </a:r>
          </a:p>
          <a:p>
            <a:pPr algn="l"/>
            <a:r>
              <a:rPr lang="nb-NO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bærekraftig samfunn</a:t>
            </a:r>
          </a:p>
          <a:p>
            <a:pPr algn="l"/>
            <a:endParaRPr lang="nb-NO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nb-NO" dirty="0"/>
              <a:t>FN har etablert 17 bærekraftmål som sammen utgjør en felles, global arbeidsplan for å utrydde fattigdom, bekjempe ulikhet og stoppe klimaendringene innen 2030.  </a:t>
            </a:r>
          </a:p>
          <a:p>
            <a:pPr algn="l"/>
            <a:br>
              <a:rPr lang="nb-NO" dirty="0"/>
            </a:br>
            <a:r>
              <a:rPr lang="nb-NO" dirty="0"/>
              <a:t>Sporveien vil bidra og retter innsatsen mot de sju bærekraftmålene som er mest relevante for konsernet.  </a:t>
            </a:r>
            <a:endParaRPr lang="nb-NO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9247EF4-A49D-C403-BF9B-18AC7C22C4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2749" y="1405767"/>
            <a:ext cx="875947" cy="1094934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57B186E-3A34-85A7-0C3E-3BF019DDA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7801" y="1405767"/>
            <a:ext cx="1170446" cy="109493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9A1323F2-CF5B-CD0C-95F9-C27A31D79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8500" y="3713684"/>
            <a:ext cx="1094934" cy="1094934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D69AC311-483B-8AD9-EFCF-F9E879694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228" y="3719246"/>
            <a:ext cx="1002407" cy="1109808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4EB43691-B395-F263-4B70-5B08C83B4B4D}"/>
              </a:ext>
            </a:extLst>
          </p:cNvPr>
          <p:cNvSpPr txBox="1"/>
          <p:nvPr/>
        </p:nvSpPr>
        <p:spPr>
          <a:xfrm>
            <a:off x="6440620" y="2622537"/>
            <a:ext cx="22574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Driftige folk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65ED058A-70CA-3E47-9E14-582B274B39A6}"/>
              </a:ext>
            </a:extLst>
          </p:cNvPr>
          <p:cNvSpPr txBox="1"/>
          <p:nvPr/>
        </p:nvSpPr>
        <p:spPr>
          <a:xfrm>
            <a:off x="8333216" y="2622537"/>
            <a:ext cx="22574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God nabo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9C245587-1C21-87E1-FE59-21E3BB3E0A4D}"/>
              </a:ext>
            </a:extLst>
          </p:cNvPr>
          <p:cNvSpPr txBox="1"/>
          <p:nvPr/>
        </p:nvSpPr>
        <p:spPr>
          <a:xfrm>
            <a:off x="10076956" y="2622537"/>
            <a:ext cx="22574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God tur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ECF3F227-3BCD-BBD3-ECE2-2E3EDD89CD3B}"/>
              </a:ext>
            </a:extLst>
          </p:cNvPr>
          <p:cNvSpPr txBox="1"/>
          <p:nvPr/>
        </p:nvSpPr>
        <p:spPr>
          <a:xfrm>
            <a:off x="7192729" y="4984786"/>
            <a:ext cx="22574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Ren tur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43A06799-01EA-95A0-26E9-D1125A2677B7}"/>
              </a:ext>
            </a:extLst>
          </p:cNvPr>
          <p:cNvSpPr txBox="1"/>
          <p:nvPr/>
        </p:nvSpPr>
        <p:spPr>
          <a:xfrm>
            <a:off x="9503036" y="4984785"/>
            <a:ext cx="2257403" cy="30777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nb-NO" sz="14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Skikkelige folk</a:t>
            </a:r>
            <a:endParaRPr lang="nb-NO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Bilde 38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BFC668D2-690C-5725-6A79-A7D0238C59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269" y="3018874"/>
            <a:ext cx="299795" cy="299795"/>
          </a:xfrm>
          <a:prstGeom prst="rect">
            <a:avLst/>
          </a:prstGeom>
        </p:spPr>
      </p:pic>
      <p:pic>
        <p:nvPicPr>
          <p:cNvPr id="41" name="Bilde 40" descr="Et bilde som inneholder tekst, Font, design, skjermbilde&#10;&#10;Automatisk generert beskrivelse">
            <a:extLst>
              <a:ext uri="{FF2B5EF4-FFF2-40B4-BE49-F238E27FC236}">
                <a16:creationId xmlns:a16="http://schemas.microsoft.com/office/drawing/2014/main" id="{AAA6D156-93E0-312D-F0B9-867FCD41EB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926" y="3018875"/>
            <a:ext cx="299796" cy="299796"/>
          </a:xfrm>
          <a:prstGeom prst="rect">
            <a:avLst/>
          </a:prstGeom>
        </p:spPr>
      </p:pic>
      <p:pic>
        <p:nvPicPr>
          <p:cNvPr id="42" name="Bilde 41" descr="Et bilde som inneholder tekst, Font, design, skjermbilde&#10;&#10;Automatisk generert beskrivelse">
            <a:extLst>
              <a:ext uri="{FF2B5EF4-FFF2-40B4-BE49-F238E27FC236}">
                <a16:creationId xmlns:a16="http://schemas.microsoft.com/office/drawing/2014/main" id="{BDAEF42B-D02C-1574-3992-17ECF6E323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55" y="3018875"/>
            <a:ext cx="299796" cy="299796"/>
          </a:xfrm>
          <a:prstGeom prst="rect">
            <a:avLst/>
          </a:prstGeom>
        </p:spPr>
      </p:pic>
      <p:pic>
        <p:nvPicPr>
          <p:cNvPr id="44" name="Bilde 43" descr="Et bilde som inneholder design, tekst, Font, Grafikk&#10;&#10;Automatisk generert beskrivelse">
            <a:extLst>
              <a:ext uri="{FF2B5EF4-FFF2-40B4-BE49-F238E27FC236}">
                <a16:creationId xmlns:a16="http://schemas.microsoft.com/office/drawing/2014/main" id="{CB039E80-2743-2918-E143-194DE00178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218" y="3018874"/>
            <a:ext cx="299797" cy="299797"/>
          </a:xfrm>
          <a:prstGeom prst="rect">
            <a:avLst/>
          </a:prstGeom>
        </p:spPr>
      </p:pic>
      <p:pic>
        <p:nvPicPr>
          <p:cNvPr id="46" name="Bilde 45" descr="Et bilde som inneholder tekst, Font, design, logo&#10;&#10;Automatisk generert beskrivelse">
            <a:extLst>
              <a:ext uri="{FF2B5EF4-FFF2-40B4-BE49-F238E27FC236}">
                <a16:creationId xmlns:a16="http://schemas.microsoft.com/office/drawing/2014/main" id="{199B974F-97BF-7EC8-E601-D314709EED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631" y="5374007"/>
            <a:ext cx="307777" cy="307777"/>
          </a:xfrm>
          <a:prstGeom prst="rect">
            <a:avLst/>
          </a:prstGeom>
        </p:spPr>
      </p:pic>
      <p:pic>
        <p:nvPicPr>
          <p:cNvPr id="48" name="Bilde 47" descr="Et bilde som inneholder tekst, Font, logo, design&#10;&#10;Automatisk generert beskrivelse">
            <a:extLst>
              <a:ext uri="{FF2B5EF4-FFF2-40B4-BE49-F238E27FC236}">
                <a16:creationId xmlns:a16="http://schemas.microsoft.com/office/drawing/2014/main" id="{357D9B7F-20D1-897F-5A70-5CFD6CD5CC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39" y="5372164"/>
            <a:ext cx="307777" cy="307777"/>
          </a:xfrm>
          <a:prstGeom prst="rect">
            <a:avLst/>
          </a:prstGeom>
        </p:spPr>
      </p:pic>
      <p:pic>
        <p:nvPicPr>
          <p:cNvPr id="50" name="Bilde 49" descr="Et bilde som inneholder tekst, logo, Grafikk, Font&#10;&#10;Automatisk generert beskrivelse">
            <a:extLst>
              <a:ext uri="{FF2B5EF4-FFF2-40B4-BE49-F238E27FC236}">
                <a16:creationId xmlns:a16="http://schemas.microsoft.com/office/drawing/2014/main" id="{67971764-41DC-EE07-8B80-F9CF0B51D2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012" y="5372263"/>
            <a:ext cx="309521" cy="309521"/>
          </a:xfrm>
          <a:prstGeom prst="rect">
            <a:avLst/>
          </a:prstGeom>
        </p:spPr>
      </p:pic>
      <p:pic>
        <p:nvPicPr>
          <p:cNvPr id="52" name="Bilde 51" descr="Et bilde som inneholder tekst, logo, Font, skjermbilde&#10;&#10;Automatisk generert beskrivelse">
            <a:extLst>
              <a:ext uri="{FF2B5EF4-FFF2-40B4-BE49-F238E27FC236}">
                <a16:creationId xmlns:a16="http://schemas.microsoft.com/office/drawing/2014/main" id="{180317A2-D4A3-4418-C231-B0D61467C10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19" y="5376529"/>
            <a:ext cx="309762" cy="309762"/>
          </a:xfrm>
          <a:prstGeom prst="rect">
            <a:avLst/>
          </a:prstGeom>
        </p:spPr>
      </p:pic>
      <p:pic>
        <p:nvPicPr>
          <p:cNvPr id="53" name="Bilde 52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B4DB1007-B80F-321D-8193-7E60CE29BA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5879" y="5369640"/>
            <a:ext cx="314740" cy="314740"/>
          </a:xfrm>
          <a:prstGeom prst="rect">
            <a:avLst/>
          </a:prstGeom>
        </p:spPr>
      </p:pic>
      <p:sp>
        <p:nvSpPr>
          <p:cNvPr id="54" name="TekstSylinder 53">
            <a:extLst>
              <a:ext uri="{FF2B5EF4-FFF2-40B4-BE49-F238E27FC236}">
                <a16:creationId xmlns:a16="http://schemas.microsoft.com/office/drawing/2014/main" id="{9FEBD151-98E4-EDCA-FB78-6E69B339BADC}"/>
              </a:ext>
            </a:extLst>
          </p:cNvPr>
          <p:cNvSpPr txBox="1"/>
          <p:nvPr/>
        </p:nvSpPr>
        <p:spPr>
          <a:xfrm>
            <a:off x="14864316" y="7155712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127000" dist="76200" dir="5400000" algn="t" rotWithShape="0">
              <a:prstClr val="black">
                <a:alpha val="30000"/>
              </a:prstClr>
            </a:outerShdw>
          </a:effectLst>
        </p:spPr>
        <p:txBody>
          <a:bodyPr vert="horz" wrap="none" lIns="378000" tIns="536400" rIns="378000" bIns="536400" rtlCol="0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endParaRPr lang="nb-NO" dirty="0" err="1"/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FDA1547C-460D-F61D-AD4F-B5A62883E4E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87792" y="1405766"/>
            <a:ext cx="1128211" cy="112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43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99A1801-EC7F-D9C8-1A0B-C70469D5C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08"/>
            <a:ext cx="12192000" cy="6477000"/>
          </a:xfrm>
          <a:prstGeom prst="rect">
            <a:avLst/>
          </a:prstGeom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C542C87-981B-4955-8A67-D5B1AC43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70D99E5-37A9-4351-B07D-7FCD61E6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29</a:t>
            </a:fld>
            <a:endParaRPr lang="nb-NO"/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05A3CC1F-E8C5-8917-C36C-201AA299B7D0}"/>
              </a:ext>
            </a:extLst>
          </p:cNvPr>
          <p:cNvSpPr txBox="1">
            <a:spLocks/>
          </p:cNvSpPr>
          <p:nvPr/>
        </p:nvSpPr>
        <p:spPr>
          <a:xfrm>
            <a:off x="762794" y="699551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/>
              <a:t>Bygge stein på stein med bærekraft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DBF6AD30-D6D8-D68A-8163-D452C97203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794" y="932293"/>
            <a:ext cx="10674306" cy="64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32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E4A41435-4EB5-4E32-B7DA-C4025DB7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C68AB32-7129-41AB-9FD7-6D7BA2FDC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fld id="{29E8DDD7-AD20-4172-BE01-FCFED30D7690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6" name="Tittel 5">
            <a:extLst>
              <a:ext uri="{FF2B5EF4-FFF2-40B4-BE49-F238E27FC236}">
                <a16:creationId xmlns:a16="http://schemas.microsoft.com/office/drawing/2014/main" id="{E5190721-7B42-4E4C-BDE2-E20E1CB12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</a:t>
            </a:r>
          </a:p>
        </p:txBody>
      </p:sp>
      <p:sp>
        <p:nvSpPr>
          <p:cNvPr id="7" name="Undertittel 6">
            <a:extLst>
              <a:ext uri="{FF2B5EF4-FFF2-40B4-BE49-F238E27FC236}">
                <a16:creationId xmlns:a16="http://schemas.microsoft.com/office/drawing/2014/main" id="{3A1E86B7-8516-49D5-8D35-CD2E572B3D8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nb-NO" dirty="0"/>
              <a:t>Mer kollektivtrafikk for pengene </a:t>
            </a:r>
          </a:p>
          <a:p>
            <a:endParaRPr lang="nb-NO" dirty="0"/>
          </a:p>
          <a:p>
            <a:r>
              <a:rPr lang="nb-NO" dirty="0"/>
              <a:t>2024</a:t>
            </a:r>
            <a:endParaRPr lang="nb-NO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727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C393F174-140C-4025-9FD5-5743C3927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latin typeface="+mn-lt"/>
              </a:rPr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685F2B4-39F5-4E85-809A-5A362555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>
                <a:latin typeface="+mn-lt"/>
              </a:rPr>
              <a:t>30</a:t>
            </a:fld>
            <a:endParaRPr lang="nb-NO">
              <a:latin typeface="+mn-lt"/>
            </a:endParaRPr>
          </a:p>
        </p:txBody>
      </p:sp>
      <p:sp>
        <p:nvSpPr>
          <p:cNvPr id="4" name="Tittel 4">
            <a:extLst>
              <a:ext uri="{FF2B5EF4-FFF2-40B4-BE49-F238E27FC236}">
                <a16:creationId xmlns:a16="http://schemas.microsoft.com/office/drawing/2014/main" id="{697AB569-4267-4D62-8B01-258CCE230AF5}"/>
              </a:ext>
            </a:extLst>
          </p:cNvPr>
          <p:cNvSpPr txBox="1">
            <a:spLocks/>
          </p:cNvSpPr>
          <p:nvPr/>
        </p:nvSpPr>
        <p:spPr>
          <a:xfrm>
            <a:off x="628579" y="530608"/>
            <a:ext cx="10666412" cy="5601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>
                <a:latin typeface="+mn-lt"/>
              </a:rPr>
              <a:t>Bærekraft gjennom Best 2025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0BBD9A39-A295-3D68-CDFB-298161D5E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794" y="1212628"/>
            <a:ext cx="6204533" cy="507878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293BAF8-D07F-F87E-6847-88C69F865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" y="1905000"/>
            <a:ext cx="39692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8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11403043-707F-F059-82A1-F559DF72A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30A71FA-8D33-AF6F-2B30-33D93D752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31</a:t>
            </a:fld>
            <a:endParaRPr lang="nb-NO"/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DBA2BD77-E141-7E16-A845-400F7EEE9D53}"/>
              </a:ext>
            </a:extLst>
          </p:cNvPr>
          <p:cNvSpPr txBox="1">
            <a:spLocks/>
          </p:cNvSpPr>
          <p:nvPr/>
        </p:nvSpPr>
        <p:spPr>
          <a:xfrm>
            <a:off x="628579" y="603760"/>
            <a:ext cx="10666412" cy="5601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>
                <a:latin typeface="+mn-lt"/>
              </a:rPr>
              <a:t>Sporveiens målområder innen bærekraft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416F7D88-2AD3-B6E7-91BD-C457A41C7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5726" y="1040539"/>
            <a:ext cx="12543451" cy="53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088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18D6C788-2FF4-A8DF-98B7-A61B24E45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" b="1280"/>
          <a:stretch/>
        </p:blipFill>
        <p:spPr>
          <a:xfrm>
            <a:off x="5166858" y="-1"/>
            <a:ext cx="7025142" cy="6858001"/>
          </a:xfrm>
          <a:prstGeom prst="rect">
            <a:avLst/>
          </a:prstGeo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88BC817-BD6B-77B0-EAB6-0DEAE66F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32</a:t>
            </a:fld>
            <a:endParaRPr lang="nb-NO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222522A4-9423-3E85-E7F0-CF648A1AB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11" name="Tittel 4">
            <a:extLst>
              <a:ext uri="{FF2B5EF4-FFF2-40B4-BE49-F238E27FC236}">
                <a16:creationId xmlns:a16="http://schemas.microsoft.com/office/drawing/2014/main" id="{2EFB60CE-FFEA-2EA0-7EA6-5FDBFC73CE1B}"/>
              </a:ext>
            </a:extLst>
          </p:cNvPr>
          <p:cNvSpPr txBox="1">
            <a:spLocks/>
          </p:cNvSpPr>
          <p:nvPr/>
        </p:nvSpPr>
        <p:spPr>
          <a:xfrm>
            <a:off x="441166" y="266058"/>
            <a:ext cx="4435634" cy="51733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/>
              <a:t>Sporveiens historie</a:t>
            </a:r>
          </a:p>
          <a:p>
            <a:endParaRPr lang="nb-NO" sz="3200" b="0" dirty="0"/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6. oktober 1875: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Starten for hestesporvogn.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1894: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Elektrifisering fra hest til strøm.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1924: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Kommunalt eierskap, Kristiania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r>
              <a:rPr lang="nb-NO" sz="1200" b="0" dirty="0">
                <a:effectLst/>
                <a:ea typeface="Times New Roman" panose="02020603050405020304" pitchFamily="18" charset="0"/>
              </a:rPr>
              <a:t>kommune</a:t>
            </a:r>
            <a:r>
              <a:rPr lang="nb-NO" sz="1200" b="0" dirty="0">
                <a:ea typeface="Times New Roman" panose="02020603050405020304" pitchFamily="18" charset="0"/>
              </a:rPr>
              <a:t>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overtar trikkeselskapene.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1925: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Selskapet får navnet AS Oslo Sporveier.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1966: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Oslo får T-bane, åpning av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r>
              <a:rPr lang="nb-NO" sz="1200" b="0" dirty="0">
                <a:effectLst/>
                <a:ea typeface="Times New Roman" panose="02020603050405020304" pitchFamily="18" charset="0"/>
              </a:rPr>
              <a:t>Lambertseterbanen og Grorudbanen.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2006: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Selskapet endrer navn til KTP AS (Kollektivtransportproduksjon AS).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2010: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Busslinjene 31 og 37 kjører hele døgnet – som de første i Norge.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a typeface="Times New Roman" panose="02020603050405020304" pitchFamily="18" charset="0"/>
              </a:rPr>
              <a:t>20</a:t>
            </a:r>
            <a:r>
              <a:rPr lang="nb-NO" sz="1200" dirty="0">
                <a:effectLst/>
                <a:ea typeface="Times New Roman" panose="02020603050405020304" pitchFamily="18" charset="0"/>
              </a:rPr>
              <a:t>13: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Selskapets navn endres til 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r>
              <a:rPr lang="nb-NO" sz="1200" b="0" dirty="0">
                <a:effectLst/>
                <a:ea typeface="Times New Roman" panose="02020603050405020304" pitchFamily="18" charset="0"/>
              </a:rPr>
              <a:t>Sporveien Oslo AS.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2017: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Selskapsnavnet endres til Sporveien AS.</a:t>
            </a:r>
            <a:br>
              <a:rPr lang="nb-NO" sz="1200" b="0" dirty="0">
                <a:effectLst/>
                <a:ea typeface="Times New Roman" panose="02020603050405020304" pitchFamily="18" charset="0"/>
              </a:rPr>
            </a:br>
            <a:endParaRPr lang="nb-NO" sz="1200" b="0" dirty="0">
              <a:effectLst/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Times New Roman" panose="02020603050405020304" pitchFamily="18" charset="0"/>
              </a:rPr>
              <a:t>2020: </a:t>
            </a:r>
            <a:r>
              <a:rPr lang="nb-NO" sz="1200" b="0" dirty="0">
                <a:effectLst/>
                <a:ea typeface="Times New Roman" panose="02020603050405020304" pitchFamily="18" charset="0"/>
              </a:rPr>
              <a:t>De første nye SL18-trikkene kommer til Oslo.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endParaRPr lang="nb-NO" sz="1200" b="0" dirty="0">
              <a:ea typeface="Calibri" panose="020F050202020403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</a:pPr>
            <a:r>
              <a:rPr lang="nb-NO" sz="1200" dirty="0">
                <a:effectLst/>
                <a:ea typeface="Calibri" panose="020F0502020204030204" pitchFamily="34" charset="0"/>
              </a:rPr>
              <a:t>2025: </a:t>
            </a:r>
            <a:r>
              <a:rPr lang="nb-NO" sz="1200" b="0" dirty="0">
                <a:effectLst/>
                <a:ea typeface="Calibri" panose="020F0502020204030204" pitchFamily="34" charset="0"/>
              </a:rPr>
              <a:t>Sporveien fyller 150 år!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8D850AD2-FDCC-1C58-4EEF-9CF9F2F70B82}"/>
              </a:ext>
            </a:extLst>
          </p:cNvPr>
          <p:cNvSpPr txBox="1"/>
          <p:nvPr/>
        </p:nvSpPr>
        <p:spPr>
          <a:xfrm>
            <a:off x="13441680" y="3423920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127000" dist="76200" dir="5400000" algn="t" rotWithShape="0">
              <a:prstClr val="black">
                <a:alpha val="30000"/>
              </a:prstClr>
            </a:outerShdw>
          </a:effectLst>
        </p:spPr>
        <p:txBody>
          <a:bodyPr vert="horz" wrap="none" lIns="378000" tIns="536400" rIns="378000" bIns="536400" rtlCol="0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endParaRPr lang="nb-NO" dirty="0" err="1"/>
          </a:p>
        </p:txBody>
      </p:sp>
    </p:spTree>
    <p:extLst>
      <p:ext uri="{BB962C8B-B14F-4D97-AF65-F5344CB8AC3E}">
        <p14:creationId xmlns:p14="http://schemas.microsoft.com/office/powerpoint/2010/main" val="3222631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33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 T-banen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301025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9983382C-A923-4DB8-A766-92BC942C7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948EAC1-4FA6-44E4-87D6-10BF8CE6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34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BCCDA82C-86D8-455A-96D1-42A1CA7C7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" r="7157"/>
          <a:stretch/>
        </p:blipFill>
        <p:spPr>
          <a:xfrm>
            <a:off x="4363771" y="0"/>
            <a:ext cx="7828229" cy="6861538"/>
          </a:xfrm>
          <a:prstGeom prst="rect">
            <a:avLst/>
          </a:prstGeom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62E7431-20F8-47BB-8067-70D302CD9CBC}"/>
              </a:ext>
            </a:extLst>
          </p:cNvPr>
          <p:cNvSpPr txBox="1"/>
          <p:nvPr/>
        </p:nvSpPr>
        <p:spPr>
          <a:xfrm>
            <a:off x="340581" y="305157"/>
            <a:ext cx="3274149" cy="5241956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r>
              <a:rPr lang="nb-N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Sporveien </a:t>
            </a:r>
            <a:endParaRPr lang="nb-NO" sz="2400" kern="120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algn="l" defTabSz="816268" rtl="0"/>
            <a:r>
              <a:rPr lang="nb-NO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T-banen AS </a:t>
            </a:r>
            <a:br>
              <a:rPr lang="nb-NO" b="1" kern="1200" dirty="0">
                <a:latin typeface="+mn-lt"/>
                <a:ea typeface="+mn-ea"/>
                <a:cs typeface="+mn-cs"/>
              </a:rPr>
            </a:br>
            <a:r>
              <a:rPr lang="nb-NO" sz="1400" kern="1200" dirty="0">
                <a:latin typeface="+mj-lt"/>
                <a:ea typeface="+mn-ea"/>
                <a:cs typeface="+mn-cs"/>
              </a:rPr>
              <a:t>leverer all T-banetrafikk </a:t>
            </a:r>
            <a:br>
              <a:rPr lang="nb-NO" sz="1400" kern="1200" dirty="0">
                <a:latin typeface="+mj-lt"/>
                <a:ea typeface="+mn-ea"/>
                <a:cs typeface="+mn-cs"/>
              </a:rPr>
            </a:br>
            <a:r>
              <a:rPr lang="nb-NO" sz="1400" kern="1200" dirty="0">
                <a:latin typeface="+mj-lt"/>
                <a:ea typeface="+mn-ea"/>
                <a:cs typeface="+mn-cs"/>
              </a:rPr>
              <a:t>i Oslo og Akershus.</a:t>
            </a:r>
            <a:endParaRPr lang="nb-NO" sz="1400" kern="1200" dirty="0">
              <a:latin typeface="+mj-lt"/>
              <a:ea typeface="+mn-ea"/>
              <a:cs typeface="Arial"/>
            </a:endParaRPr>
          </a:p>
          <a:p>
            <a:pPr algn="l" defTabSz="816268"/>
            <a:endParaRPr lang="nb-NO" sz="1400" kern="1200" dirty="0">
              <a:latin typeface="+mj-lt"/>
              <a:ea typeface="+mn-ea"/>
              <a:cs typeface="+mn-cs"/>
            </a:endParaRPr>
          </a:p>
          <a:p>
            <a:pPr algn="l" defTabSz="816268" rtl="0"/>
            <a:r>
              <a:rPr lang="nb-NO" sz="1400" kern="1200" dirty="0">
                <a:latin typeface="+mj-lt"/>
                <a:ea typeface="+mn-ea"/>
                <a:cs typeface="+mn-cs"/>
              </a:rPr>
              <a:t>Selskapet har en egen driftstillatelse fra Statens jernbanetilsyn og kjører på avtale med administrasjons-selskapet Ruter AS.</a:t>
            </a:r>
            <a:endParaRPr lang="nb-NO" sz="1400" kern="1200" dirty="0">
              <a:latin typeface="+mj-lt"/>
              <a:ea typeface="+mn-ea"/>
              <a:cs typeface="Arial"/>
            </a:endParaRP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6882D9CB-DFA9-A4A8-9833-56F70BB32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488" y="1451343"/>
            <a:ext cx="839308" cy="81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3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4F5CE8B3-B8BC-5358-1E49-4D65BB1A15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A003E198-4424-4EBE-A186-9A0D887AC5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9366" y="2110216"/>
            <a:ext cx="9593705" cy="3724614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7B5AC2C-ED50-4D0B-976F-258AFB49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82FA19C-9BA3-4819-A3AB-02D51F12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35</a:t>
            </a:fld>
            <a:endParaRPr lang="nb-NO"/>
          </a:p>
        </p:txBody>
      </p:sp>
      <p:sp>
        <p:nvSpPr>
          <p:cNvPr id="6" name="Tittel 1">
            <a:extLst>
              <a:ext uri="{FF2B5EF4-FFF2-40B4-BE49-F238E27FC236}">
                <a16:creationId xmlns:a16="http://schemas.microsoft.com/office/drawing/2014/main" id="{8EE827D4-00E0-487D-AEA8-6AD262705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</p:spPr>
        <p:txBody>
          <a:bodyPr/>
          <a:lstStyle/>
          <a:p>
            <a:r>
              <a:rPr lang="nb-NO" sz="3200" b="0" spc="-4"/>
              <a:t>Nøkkeltall Sporveien </a:t>
            </a:r>
            <a:r>
              <a:rPr lang="nb-NO" sz="3200" b="0" spc="-26"/>
              <a:t>T-banen</a:t>
            </a:r>
            <a:r>
              <a:rPr lang="nb-NO" sz="3200" b="0" spc="-49"/>
              <a:t> </a:t>
            </a:r>
            <a:r>
              <a:rPr lang="nb-NO" sz="3200" b="0"/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8101429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B351C326-C9D1-C205-4503-7A4951E81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8A1EC9E-BE75-4AB9-83DB-310675C2C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53549"/>
            <a:ext cx="10666412" cy="830997"/>
          </a:xfrm>
        </p:spPr>
        <p:txBody>
          <a:bodyPr/>
          <a:lstStyle/>
          <a:p>
            <a:r>
              <a:rPr lang="nb-NO" b="0" spc="-4" dirty="0"/>
              <a:t>Sporveien </a:t>
            </a:r>
            <a:r>
              <a:rPr lang="nb-NO" b="0" spc="-26" dirty="0"/>
              <a:t>T-banen</a:t>
            </a:r>
            <a:r>
              <a:rPr lang="nb-NO" b="0" spc="-49" dirty="0"/>
              <a:t> </a:t>
            </a:r>
            <a:r>
              <a:rPr lang="nb-NO" b="0" dirty="0"/>
              <a:t>AS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CCDDB6-A498-4D67-BE8F-0B4CA405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70028F-7606-4757-AB34-7B6C0C9A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36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10F349AC-1A85-408D-B3C2-4EEE786AE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30" y="1751529"/>
            <a:ext cx="4553021" cy="4033946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8D80E47E-C481-4BD0-AA5C-A152D5591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3551" y="1784256"/>
            <a:ext cx="4553021" cy="403394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C6C78E8C-D3AF-7921-0D23-154CA1EA5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1927" y="1773161"/>
            <a:ext cx="4565543" cy="4045041"/>
          </a:xfrm>
          <a:prstGeom prst="rect">
            <a:avLst/>
          </a:prstGeom>
        </p:spPr>
      </p:pic>
      <p:sp>
        <p:nvSpPr>
          <p:cNvPr id="9" name="TekstSylinder 8">
            <a:extLst>
              <a:ext uri="{FF2B5EF4-FFF2-40B4-BE49-F238E27FC236}">
                <a16:creationId xmlns:a16="http://schemas.microsoft.com/office/drawing/2014/main" id="{6995BEE7-A5A6-ED63-79DC-6ED39004F37B}"/>
              </a:ext>
            </a:extLst>
          </p:cNvPr>
          <p:cNvSpPr txBox="1"/>
          <p:nvPr/>
        </p:nvSpPr>
        <p:spPr>
          <a:xfrm>
            <a:off x="758497" y="5636961"/>
            <a:ext cx="4202369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800" dirty="0">
                <a:latin typeface="+mj-lt"/>
              </a:rPr>
              <a:t>Kundetilfredshet: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2011–2019: Score viser andel tilfredse kunder. 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2020–2021: ikke målt </a:t>
            </a:r>
            <a:r>
              <a:rPr lang="nb-NO" sz="800" dirty="0" err="1">
                <a:latin typeface="+mj-lt"/>
              </a:rPr>
              <a:t>pga</a:t>
            </a:r>
            <a:r>
              <a:rPr lang="nb-NO" sz="800" dirty="0">
                <a:latin typeface="+mj-lt"/>
              </a:rPr>
              <a:t> pandemi. </a:t>
            </a:r>
            <a:endParaRPr lang="nb-NO" dirty="0"/>
          </a:p>
          <a:p>
            <a:r>
              <a:rPr lang="nb-NO" sz="800" dirty="0">
                <a:latin typeface="+mj-lt"/>
              </a:rPr>
              <a:t>2022–2023: ny metode: alle besvarelser er med i scoren (score &gt;80 er vurdert som god)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13652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CCDDB6-A498-4D67-BE8F-0B4CA405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70028F-7606-4757-AB34-7B6C0C9A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37</a:t>
            </a:fld>
            <a:endParaRPr lang="nb-NO"/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21D697AD-FFAB-E357-4BE3-4F1204D5E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928" y="1933011"/>
            <a:ext cx="5277222" cy="3738032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96D32321-529A-F926-CC91-C94DF9C9DC68}"/>
              </a:ext>
            </a:extLst>
          </p:cNvPr>
          <p:cNvSpPr txBox="1"/>
          <p:nvPr/>
        </p:nvSpPr>
        <p:spPr>
          <a:xfrm>
            <a:off x="702582" y="5098435"/>
            <a:ext cx="8776447" cy="766159"/>
          </a:xfrm>
          <a:prstGeom prst="rect">
            <a:avLst/>
          </a:prstGeom>
          <a:noFill/>
          <a:effectLst/>
        </p:spPr>
        <p:txBody>
          <a:bodyPr vert="horz" wrap="none" lIns="378000" tIns="536400" rIns="378000" bIns="536400" rtlCol="0">
            <a:noAutofit/>
          </a:bodyPr>
          <a:lstStyle/>
          <a:p>
            <a:r>
              <a:rPr lang="nb-NO" sz="8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Kundetilfredsheten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måles gjennom spørreundersøkelser gjennomført om bord. Til og med 2019 var prosenten som </a:t>
            </a:r>
          </a:p>
          <a:p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oppgis antall som svarer at de er fornøyde eller svært fornøyde med gjeldende reise. Ikke målt i perioden 2020–2021 </a:t>
            </a:r>
          </a:p>
          <a:p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på grunn av pandemien. Fra 2022 er metodikk for målingene endret, slik at alle svar er vektet. En score over </a:t>
            </a:r>
            <a:b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80 er vurdert som god.</a:t>
            </a:r>
          </a:p>
          <a:p>
            <a:r>
              <a:rPr lang="nb-NO" sz="8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Regularitet: 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Andel avtalte avganger kjørt. Mål 2023: 99,6 prosent. </a:t>
            </a:r>
          </a:p>
          <a:p>
            <a:r>
              <a:rPr lang="nb-NO" sz="8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nb-NO" sz="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Økte kostnader 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til vedlikehold og strøm, sammen med vesentlig økte pensjons­kostnader, har medført økning i </a:t>
            </a:r>
            <a:b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kostnad per kilometer.   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42BBCC88-30EA-E0CA-493E-76BB40ED5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3C06119F-DEB1-C9F8-6C25-973F54A62B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20"/>
          <a:stretch/>
        </p:blipFill>
        <p:spPr>
          <a:xfrm>
            <a:off x="0" y="0"/>
            <a:ext cx="12192000" cy="1734532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4BC36D5B-7E8B-4B4E-728D-E89E19CB86B7}"/>
              </a:ext>
            </a:extLst>
          </p:cNvPr>
          <p:cNvSpPr txBox="1">
            <a:spLocks/>
          </p:cNvSpPr>
          <p:nvPr/>
        </p:nvSpPr>
        <p:spPr>
          <a:xfrm>
            <a:off x="762794" y="653549"/>
            <a:ext cx="10666412" cy="830997"/>
          </a:xfrm>
          <a:prstGeom prst="rect">
            <a:avLst/>
          </a:prstGeom>
        </p:spPr>
        <p:txBody>
          <a:bodyPr vert="horz" wrap="square" lIns="7200" tIns="288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spc="-4"/>
              <a:t>Sporveien </a:t>
            </a:r>
            <a:r>
              <a:rPr lang="nb-NO" b="0" spc="-26"/>
              <a:t>T-banen</a:t>
            </a:r>
            <a:r>
              <a:rPr lang="nb-NO" b="0" spc="-49"/>
              <a:t> </a:t>
            </a:r>
            <a:r>
              <a:rPr lang="nb-NO" b="0"/>
              <a:t>AS</a:t>
            </a:r>
            <a:endParaRPr lang="nb-NO" b="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A27E075-7830-5714-AD5E-B60D3A9F08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6139" y="1465692"/>
            <a:ext cx="5774464" cy="51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03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3F6D7890-B61B-AA05-4273-F42D18D6D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CCDDB6-A498-4D67-BE8F-0B4CA405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70028F-7606-4757-AB34-7B6C0C9A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38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34B4484-674F-FD8E-CA70-3A8472A5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8362" y="1832335"/>
            <a:ext cx="5252219" cy="4653431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42772F0-17BF-990C-057B-B44F31997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0479" y="1827857"/>
            <a:ext cx="5258688" cy="4659163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DF2E00EF-5E1E-367C-FE82-B13719B0BC9C}"/>
              </a:ext>
            </a:extLst>
          </p:cNvPr>
          <p:cNvSpPr txBox="1">
            <a:spLocks/>
          </p:cNvSpPr>
          <p:nvPr/>
        </p:nvSpPr>
        <p:spPr>
          <a:xfrm>
            <a:off x="762794" y="653549"/>
            <a:ext cx="10666412" cy="830997"/>
          </a:xfrm>
          <a:prstGeom prst="rect">
            <a:avLst/>
          </a:prstGeom>
        </p:spPr>
        <p:txBody>
          <a:bodyPr vert="horz" wrap="square" lIns="7200" tIns="288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spc="-4"/>
              <a:t>Sporveien </a:t>
            </a:r>
            <a:r>
              <a:rPr lang="nb-NO" b="0" spc="-26"/>
              <a:t>T-banen</a:t>
            </a:r>
            <a:r>
              <a:rPr lang="nb-NO" b="0" spc="-49"/>
              <a:t> </a:t>
            </a:r>
            <a:r>
              <a:rPr lang="nb-NO" b="0"/>
              <a:t>AS</a:t>
            </a:r>
            <a:endParaRPr lang="nb-NO" b="0" dirty="0"/>
          </a:p>
        </p:txBody>
      </p:sp>
    </p:spTree>
    <p:extLst>
      <p:ext uri="{BB962C8B-B14F-4D97-AF65-F5344CB8AC3E}">
        <p14:creationId xmlns:p14="http://schemas.microsoft.com/office/powerpoint/2010/main" val="29485722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C17241E0-A4BA-2BA6-4B3D-05151F04F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CCDDB6-A498-4D67-BE8F-0B4CA405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70028F-7606-4757-AB34-7B6C0C9A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39</a:t>
            </a:fld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05832C04-187E-A0D1-F73B-72EAA5CE04D2}"/>
              </a:ext>
            </a:extLst>
          </p:cNvPr>
          <p:cNvSpPr txBox="1">
            <a:spLocks/>
          </p:cNvSpPr>
          <p:nvPr/>
        </p:nvSpPr>
        <p:spPr>
          <a:xfrm>
            <a:off x="762794" y="436883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spc="-4" dirty="0"/>
              <a:t>T-banens utvikling i Norsk Kundebarometer </a:t>
            </a:r>
            <a:br>
              <a:rPr lang="nb-NO" b="0" spc="-4" dirty="0"/>
            </a:br>
            <a:r>
              <a:rPr lang="nb-NO" b="0" spc="-4" dirty="0"/>
              <a:t>i kategorien persontransport</a:t>
            </a:r>
            <a:endParaRPr lang="nb-NO" b="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64E8BF1-C2AF-5263-18B9-2778D6340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090" y="2289208"/>
            <a:ext cx="7869639" cy="3857666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AB35BF9-888F-3741-944C-EA677F11E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19" y="1784907"/>
            <a:ext cx="2241643" cy="448328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CED4CFC-E220-58B2-8ED8-3417588FC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0278" y="1919790"/>
            <a:ext cx="775779" cy="7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73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039E1-EAAD-AAC5-4A5A-DB2B337B8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9788D66-1EFB-E0B5-12A3-0FFE2754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773" y="960402"/>
            <a:ext cx="6292049" cy="246859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b-NO" b="0" dirty="0"/>
              <a:t>Sporveiens visjon er å levere bærekraftig mobilitet for alle i byen vår og alle passasjerene våre</a:t>
            </a:r>
            <a:endParaRPr lang="nb-N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409E28-3889-6DC0-156E-E0E486B68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6" r="21497" b="910"/>
          <a:stretch/>
        </p:blipFill>
        <p:spPr>
          <a:xfrm>
            <a:off x="752249" y="2775876"/>
            <a:ext cx="3411372" cy="307837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C46E991A-4D63-11F1-89B5-91753DD64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0" r="12107"/>
          <a:stretch/>
        </p:blipFill>
        <p:spPr bwMode="auto">
          <a:xfrm>
            <a:off x="4289052" y="2775876"/>
            <a:ext cx="3259452" cy="307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DFE63403-2F98-60B6-2497-3B1B2E1C8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256553D-816E-DA57-875D-27F6B54F6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8DDD7-AD20-4172-BE01-FCFED30D7690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Bilde 12" descr="Et bilde som inneholder tekst, skjermbilde, tegnefilm&#10;&#10;Automatisk generert beskrivelse">
            <a:extLst>
              <a:ext uri="{FF2B5EF4-FFF2-40B4-BE49-F238E27FC236}">
                <a16:creationId xmlns:a16="http://schemas.microsoft.com/office/drawing/2014/main" id="{9B938795-3208-D14D-FF4D-E2F106B1A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19" y="1115515"/>
            <a:ext cx="3328985" cy="48047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A7C545-7B59-5942-B24B-3AEB87898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6046" y="4998746"/>
            <a:ext cx="1111918" cy="13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37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8BCB9B70-2A58-73B5-F141-5932E50B01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105" y="1420238"/>
            <a:ext cx="8469771" cy="491246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F53989-D0C2-B29A-2C48-C6F13A9F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B840FD-4197-D2D1-D265-FC53B4B6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40</a:t>
            </a:fld>
            <a:endParaRPr lang="nb-NO"/>
          </a:p>
        </p:txBody>
      </p:sp>
      <p:sp>
        <p:nvSpPr>
          <p:cNvPr id="16" name="Title 4">
            <a:extLst>
              <a:ext uri="{FF2B5EF4-FFF2-40B4-BE49-F238E27FC236}">
                <a16:creationId xmlns:a16="http://schemas.microsoft.com/office/drawing/2014/main" id="{4A1C8723-55E0-2F0F-3F23-D56A0714D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3" y="699551"/>
            <a:ext cx="11143861" cy="830997"/>
          </a:xfrm>
        </p:spPr>
        <p:txBody>
          <a:bodyPr/>
          <a:lstStyle/>
          <a:p>
            <a:r>
              <a:rPr lang="en-US" b="0" dirty="0"/>
              <a:t>T-</a:t>
            </a:r>
            <a:r>
              <a:rPr lang="en-US" b="0" dirty="0" err="1"/>
              <a:t>banen</a:t>
            </a:r>
            <a:r>
              <a:rPr lang="en-US" b="0" dirty="0"/>
              <a:t> </a:t>
            </a:r>
            <a:r>
              <a:rPr lang="en-US" b="0" dirty="0" err="1"/>
              <a:t>på</a:t>
            </a:r>
            <a:r>
              <a:rPr lang="en-US" b="0" dirty="0"/>
              <a:t> </a:t>
            </a:r>
            <a:r>
              <a:rPr lang="en-US" b="0" dirty="0" err="1"/>
              <a:t>topp</a:t>
            </a:r>
            <a:r>
              <a:rPr lang="en-US" b="0" dirty="0"/>
              <a:t> </a:t>
            </a:r>
            <a:r>
              <a:rPr lang="en-US" b="0" dirty="0" err="1"/>
              <a:t>i</a:t>
            </a:r>
            <a:r>
              <a:rPr lang="en-US" b="0" dirty="0"/>
              <a:t> </a:t>
            </a:r>
            <a:r>
              <a:rPr lang="en-US" b="0" dirty="0" err="1"/>
              <a:t>internasjonal</a:t>
            </a:r>
            <a:r>
              <a:rPr lang="en-US" b="0" dirty="0"/>
              <a:t> </a:t>
            </a:r>
            <a:r>
              <a:rPr lang="en-US" b="0" dirty="0" err="1"/>
              <a:t>benchmarkundersøkelse</a:t>
            </a:r>
            <a:r>
              <a:rPr lang="en-US" b="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55881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7F2A33F-0497-3357-DEF5-C317D0087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6" y="455"/>
            <a:ext cx="12918558" cy="6862984"/>
          </a:xfrm>
          <a:prstGeom prst="rect">
            <a:avLst/>
          </a:prstGeom>
          <a:effectLst/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28D895-4A94-4474-8951-E3B60550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41</a:t>
            </a:fld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09E0371-13E5-573F-FB48-02061BE04ED1}"/>
              </a:ext>
            </a:extLst>
          </p:cNvPr>
          <p:cNvSpPr txBox="1"/>
          <p:nvPr/>
        </p:nvSpPr>
        <p:spPr>
          <a:xfrm>
            <a:off x="7226055" y="5716974"/>
            <a:ext cx="5188906" cy="602454"/>
          </a:xfrm>
          <a:prstGeom prst="rect">
            <a:avLst/>
          </a:prstGeom>
          <a:noFill/>
          <a:effectLst/>
        </p:spPr>
        <p:txBody>
          <a:bodyPr vert="horz" wrap="square" lIns="72000" tIns="72000" rIns="72000" bIns="72000" rtlCol="0">
            <a:spAutoFit/>
          </a:bodyPr>
          <a:lstStyle/>
          <a:p>
            <a:pPr algn="l">
              <a:lnSpc>
                <a:spcPct val="99000"/>
              </a:lnSpc>
            </a:pPr>
            <a:r>
              <a:rPr lang="nb-NO" sz="1000" dirty="0">
                <a:latin typeface="+mj-lt"/>
              </a:rPr>
              <a:t>De fire uthevede prosjektene er en del av T-baneprogrammet: </a:t>
            </a:r>
            <a:br>
              <a:rPr lang="nb-NO" sz="1000" dirty="0">
                <a:latin typeface="+mj-lt"/>
              </a:rPr>
            </a:br>
            <a:r>
              <a:rPr lang="nb-NO" sz="1000" dirty="0">
                <a:latin typeface="+mj-lt"/>
              </a:rPr>
              <a:t>nytt signalsystem CBTC, nye T-banevogner, oppgradert Majorstuen stasjon </a:t>
            </a:r>
            <a:br>
              <a:rPr lang="nb-NO" sz="1000" dirty="0">
                <a:latin typeface="+mj-lt"/>
              </a:rPr>
            </a:br>
            <a:r>
              <a:rPr lang="nb-NO" sz="1000" dirty="0">
                <a:latin typeface="+mj-lt"/>
              </a:rPr>
              <a:t>og Fornebubanen. Øvrige er sentrale T-baneprosjekter.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BCBFC21E-020A-E928-9964-5D125F1DD4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507" y="836894"/>
            <a:ext cx="675717" cy="656923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A1748F8F-2FC2-5728-28B8-11F339C35E32}"/>
              </a:ext>
            </a:extLst>
          </p:cNvPr>
          <p:cNvSpPr txBox="1"/>
          <p:nvPr/>
        </p:nvSpPr>
        <p:spPr>
          <a:xfrm>
            <a:off x="152401" y="1574989"/>
            <a:ext cx="5864889" cy="1575719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spAutoFit/>
          </a:bodyPr>
          <a:lstStyle/>
          <a:p>
            <a:pPr marL="9525" marR="3810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T-baneprogrammet er opprettet for å samordne de fire store prosjektene som skal øke kapasiteten til T-banen.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4387B4A-3828-489A-A93D-45820B838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507" y="1598384"/>
            <a:ext cx="3619084" cy="504560"/>
          </a:xfrm>
        </p:spPr>
        <p:txBody>
          <a:bodyPr>
            <a:normAutofit/>
          </a:bodyPr>
          <a:lstStyle/>
          <a:p>
            <a:r>
              <a:rPr lang="nb-NO" b="0" dirty="0"/>
              <a:t>T-baneprogrammet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ECC1BFA0-C06D-4670-BEC6-140CE2B9979A}"/>
              </a:ext>
            </a:extLst>
          </p:cNvPr>
          <p:cNvSpPr txBox="1"/>
          <p:nvPr/>
        </p:nvSpPr>
        <p:spPr>
          <a:xfrm>
            <a:off x="163850" y="2284799"/>
            <a:ext cx="3113730" cy="4011304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Kapasitetsutvidelse i </a:t>
            </a: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T-banenettet</a:t>
            </a: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T-baneprogrammet ivaretar helheten av kapasitetsutvidelsene og oppgraderingene som skjer i regi av Sporveien, Ruter og Fornebubaneetaten.</a:t>
            </a: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Gevinster</a:t>
            </a:r>
          </a:p>
          <a:p>
            <a:pPr marL="180975" marR="169541" lvl="0" indent="-17145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Økt kapasitet</a:t>
            </a:r>
          </a:p>
          <a:p>
            <a:pPr marL="180975" marR="169541" lvl="0" indent="-17145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Utvidet linjenett</a:t>
            </a:r>
          </a:p>
          <a:p>
            <a:pPr marL="180975" marR="169541" lvl="0" indent="-17145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Økt sikkerhet, driftsstabilitet og hastighet </a:t>
            </a:r>
          </a:p>
          <a:p>
            <a:pPr marL="180975" marR="169541" lvl="0" indent="-17145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kern="120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b-NO" sz="12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algn="l" defTabSz="816268" rtl="0">
              <a:spcBef>
                <a:spcPts val="45"/>
              </a:spcBef>
              <a:defRPr/>
            </a:pPr>
            <a:endParaRPr kumimoji="0" lang="nb-NO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AA978E6-F2C3-A9D8-4A88-722C1A1A5AEB}"/>
              </a:ext>
            </a:extLst>
          </p:cNvPr>
          <p:cNvSpPr txBox="1"/>
          <p:nvPr/>
        </p:nvSpPr>
        <p:spPr>
          <a:xfrm>
            <a:off x="2692385" y="2297963"/>
            <a:ext cx="3250474" cy="4774132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marL="9525" marR="169541" lvl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Organisering</a:t>
            </a:r>
          </a:p>
          <a:p>
            <a:pPr marL="180975" marR="169541" lvl="0" indent="-17145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Programstyret består av lederne i Sporveien, Ruter og Fornebubaneetaten, samt en representant for de ansatte i Sporveien.</a:t>
            </a:r>
          </a:p>
          <a:p>
            <a:pPr marL="180975" marR="169541" lvl="0" indent="-17145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b-NO" sz="12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Sporveien leder programstyret, og samme selskap ivaretar sekretariatsfunksjonen </a:t>
            </a:r>
          </a:p>
          <a:p>
            <a:pPr marL="9525" marR="169541" lvl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tabLst/>
              <a:defRPr/>
            </a:pPr>
            <a:endParaRPr lang="nb-NO" sz="1200" b="1" kern="120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200" b="1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Finansiering</a:t>
            </a:r>
            <a:endParaRPr lang="nb-NO" sz="1200" b="1" kern="1200" spc="-1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52396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Samtlige prosjekter blir finansiert med bidrag fra Oslopakke 3. Fornebubanen får i tillegg et direkte statlig bidrag.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23" name="Bilde 22">
            <a:extLst>
              <a:ext uri="{FF2B5EF4-FFF2-40B4-BE49-F238E27FC236}">
                <a16:creationId xmlns:a16="http://schemas.microsoft.com/office/drawing/2014/main" id="{7B65A838-8DA7-765C-9A5E-6DD8148CB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89508" y="256427"/>
            <a:ext cx="4285841" cy="5460547"/>
          </a:xfrm>
          <a:prstGeom prst="rect">
            <a:avLst/>
          </a:prstGeom>
        </p:spPr>
      </p:pic>
      <p:sp>
        <p:nvSpPr>
          <p:cNvPr id="24" name="Rektangel: avrundede hjørner 23">
            <a:extLst>
              <a:ext uri="{FF2B5EF4-FFF2-40B4-BE49-F238E27FC236}">
                <a16:creationId xmlns:a16="http://schemas.microsoft.com/office/drawing/2014/main" id="{A144977D-09F0-DF7B-2CE8-6ADE04A593F3}"/>
              </a:ext>
            </a:extLst>
          </p:cNvPr>
          <p:cNvSpPr/>
          <p:nvPr/>
        </p:nvSpPr>
        <p:spPr>
          <a:xfrm>
            <a:off x="10102850" y="2546350"/>
            <a:ext cx="520700" cy="30794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15457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8F53989-D0C2-B29A-2C48-C6F13A9F9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FAB840FD-4197-D2D1-D265-FC53B4B6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42</a:t>
            </a:fld>
            <a:endParaRPr lang="nb-NO"/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AEA86AEE-9D4E-26F8-25BF-848EC528038A}"/>
              </a:ext>
            </a:extLst>
          </p:cNvPr>
          <p:cNvSpPr txBox="1">
            <a:spLocks/>
          </p:cNvSpPr>
          <p:nvPr/>
        </p:nvSpPr>
        <p:spPr>
          <a:xfrm>
            <a:off x="5289550" y="6166848"/>
            <a:ext cx="568963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b-NO"/>
            </a:defPPr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133350" indent="-133350" algn="l" rtl="0" eaLnBrk="1" latinLnBrk="0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2pPr>
            <a:lvl3pPr marL="314325" indent="-132557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nb-NO" sz="700">
                <a:noFill/>
              </a:rPr>
              <a:t>Bunntekst</a:t>
            </a:r>
          </a:p>
        </p:txBody>
      </p:sp>
      <p:sp>
        <p:nvSpPr>
          <p:cNvPr id="11" name="Plassholder for lysbildenummer 6">
            <a:extLst>
              <a:ext uri="{FF2B5EF4-FFF2-40B4-BE49-F238E27FC236}">
                <a16:creationId xmlns:a16="http://schemas.microsoft.com/office/drawing/2014/main" id="{48EE1D96-9896-91F1-285C-F5345BE40068}"/>
              </a:ext>
            </a:extLst>
          </p:cNvPr>
          <p:cNvSpPr txBox="1">
            <a:spLocks/>
          </p:cNvSpPr>
          <p:nvPr/>
        </p:nvSpPr>
        <p:spPr>
          <a:xfrm>
            <a:off x="10993438" y="6168038"/>
            <a:ext cx="391319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b-NO"/>
            </a:defPPr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133350" indent="-133350" algn="l" rtl="0" eaLnBrk="1" latinLnBrk="0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2pPr>
            <a:lvl3pPr marL="314325" indent="-132557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9E8DDD7-AD20-4172-BE01-FCFED30D7690}" type="slidenum">
              <a:rPr lang="nb-NO" sz="700" smtClean="0">
                <a:noFill/>
              </a:rPr>
              <a:pPr>
                <a:defRPr/>
              </a:pPr>
              <a:t>42</a:t>
            </a:fld>
            <a:endParaRPr lang="nb-NO" sz="700">
              <a:noFill/>
            </a:endParaRPr>
          </a:p>
        </p:txBody>
      </p:sp>
      <p:sp>
        <p:nvSpPr>
          <p:cNvPr id="12" name="Rektangel: avrundede hjørner 7">
            <a:extLst>
              <a:ext uri="{FF2B5EF4-FFF2-40B4-BE49-F238E27FC236}">
                <a16:creationId xmlns:a16="http://schemas.microsoft.com/office/drawing/2014/main" id="{F4F4587B-66FA-E6AE-6152-D1BFADE79372}"/>
              </a:ext>
            </a:extLst>
          </p:cNvPr>
          <p:cNvSpPr/>
          <p:nvPr/>
        </p:nvSpPr>
        <p:spPr>
          <a:xfrm>
            <a:off x="1430755" y="372307"/>
            <a:ext cx="9486900" cy="625642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T-banen 2030</a:t>
            </a:r>
          </a:p>
        </p:txBody>
      </p:sp>
      <p:sp>
        <p:nvSpPr>
          <p:cNvPr id="13" name="Rektangel: avrundede hjørner 8">
            <a:extLst>
              <a:ext uri="{FF2B5EF4-FFF2-40B4-BE49-F238E27FC236}">
                <a16:creationId xmlns:a16="http://schemas.microsoft.com/office/drawing/2014/main" id="{C1720DF9-0F83-67BB-10B8-1EFE948BC92B}"/>
              </a:ext>
            </a:extLst>
          </p:cNvPr>
          <p:cNvSpPr/>
          <p:nvPr/>
        </p:nvSpPr>
        <p:spPr>
          <a:xfrm>
            <a:off x="1430755" y="1429795"/>
            <a:ext cx="9486900" cy="9919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Arbeidsreiser og fritidsreiser til og fra helt nye T-baneområder: </a:t>
            </a:r>
            <a:r>
              <a:rPr kumimoji="0" lang="nb-NO" sz="1400" b="0" i="1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Fornebu, Lysaker og Skøyen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Noen reiser med </a:t>
            </a:r>
            <a:r>
              <a:rPr kumimoji="0" lang="nb-NO" sz="1400" b="0" i="1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splitter nye T-banevogner</a:t>
            </a:r>
            <a:r>
              <a:rPr kumimoji="0" lang="nb-NO" sz="1400" b="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og noen med de gode, gamle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En styrket tilknytning mellom sentrum og en viktig og voksende del av byen: </a:t>
            </a:r>
            <a:r>
              <a:rPr kumimoji="0" lang="nb-NO" sz="1400" b="0" i="1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Groruddalen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løft av det viktige knutepunktet </a:t>
            </a:r>
            <a:r>
              <a:rPr kumimoji="0" lang="nb-NO" sz="1400" b="0" i="1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Majorstuen stasjon </a:t>
            </a: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til ny standard og stolthet for de reisende</a:t>
            </a:r>
          </a:p>
        </p:txBody>
      </p:sp>
      <p:sp>
        <p:nvSpPr>
          <p:cNvPr id="14" name="Rektangel: avrundede hjørner 10">
            <a:extLst>
              <a:ext uri="{FF2B5EF4-FFF2-40B4-BE49-F238E27FC236}">
                <a16:creationId xmlns:a16="http://schemas.microsoft.com/office/drawing/2014/main" id="{C9015BB9-255B-2F96-C2A6-5D4B86EA745C}"/>
              </a:ext>
            </a:extLst>
          </p:cNvPr>
          <p:cNvSpPr/>
          <p:nvPr/>
        </p:nvSpPr>
        <p:spPr>
          <a:xfrm>
            <a:off x="1430755" y="2611930"/>
            <a:ext cx="9486900" cy="62564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T-baneprogrammet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608D0412-3736-3F7E-EDA1-6BEBECE38E8C}"/>
              </a:ext>
            </a:extLst>
          </p:cNvPr>
          <p:cNvSpPr/>
          <p:nvPr/>
        </p:nvSpPr>
        <p:spPr>
          <a:xfrm>
            <a:off x="1430755" y="3305401"/>
            <a:ext cx="9486900" cy="42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Utvidet kapasitet og kvalitetsløft i T-banesystemet gjennom fire store prosjekter</a:t>
            </a: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rgbClr val="67C9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ktangel: avrundede hjørner 13">
            <a:extLst>
              <a:ext uri="{FF2B5EF4-FFF2-40B4-BE49-F238E27FC236}">
                <a16:creationId xmlns:a16="http://schemas.microsoft.com/office/drawing/2014/main" id="{897C2F4B-B816-FE61-A1A2-A23F9B128EDF}"/>
              </a:ext>
            </a:extLst>
          </p:cNvPr>
          <p:cNvSpPr/>
          <p:nvPr/>
        </p:nvSpPr>
        <p:spPr>
          <a:xfrm>
            <a:off x="1430756" y="3792797"/>
            <a:ext cx="2467964" cy="5514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Fornebubanen</a:t>
            </a:r>
          </a:p>
        </p:txBody>
      </p:sp>
      <p:sp>
        <p:nvSpPr>
          <p:cNvPr id="18" name="Rektangel: avrundede hjørner 14">
            <a:extLst>
              <a:ext uri="{FF2B5EF4-FFF2-40B4-BE49-F238E27FC236}">
                <a16:creationId xmlns:a16="http://schemas.microsoft.com/office/drawing/2014/main" id="{8CBF6955-FCEC-9EF4-C721-C278A920A8F1}"/>
              </a:ext>
            </a:extLst>
          </p:cNvPr>
          <p:cNvSpPr/>
          <p:nvPr/>
        </p:nvSpPr>
        <p:spPr>
          <a:xfrm>
            <a:off x="3951371" y="3792797"/>
            <a:ext cx="2332120" cy="5514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CBTC</a:t>
            </a:r>
          </a:p>
        </p:txBody>
      </p:sp>
      <p:sp>
        <p:nvSpPr>
          <p:cNvPr id="19" name="Rektangel: avrundede hjørner 15">
            <a:extLst>
              <a:ext uri="{FF2B5EF4-FFF2-40B4-BE49-F238E27FC236}">
                <a16:creationId xmlns:a16="http://schemas.microsoft.com/office/drawing/2014/main" id="{3B97BB8D-2D90-F8F7-C325-A8CE7A8A5781}"/>
              </a:ext>
            </a:extLst>
          </p:cNvPr>
          <p:cNvSpPr/>
          <p:nvPr/>
        </p:nvSpPr>
        <p:spPr>
          <a:xfrm>
            <a:off x="6343538" y="3789617"/>
            <a:ext cx="2285600" cy="5514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</a:t>
            </a:r>
          </a:p>
        </p:txBody>
      </p:sp>
      <p:sp>
        <p:nvSpPr>
          <p:cNvPr id="20" name="Rektangel: avrundede hjørner 16">
            <a:extLst>
              <a:ext uri="{FF2B5EF4-FFF2-40B4-BE49-F238E27FC236}">
                <a16:creationId xmlns:a16="http://schemas.microsoft.com/office/drawing/2014/main" id="{8D8FDF4A-E0A7-1C00-FB26-F6BE18EB9321}"/>
              </a:ext>
            </a:extLst>
          </p:cNvPr>
          <p:cNvSpPr/>
          <p:nvPr/>
        </p:nvSpPr>
        <p:spPr>
          <a:xfrm>
            <a:off x="8689185" y="3789616"/>
            <a:ext cx="2228470" cy="551449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M4</a:t>
            </a:r>
          </a:p>
        </p:txBody>
      </p:sp>
      <p:sp>
        <p:nvSpPr>
          <p:cNvPr id="21" name="Rektangel: avrundede hjørner 17">
            <a:extLst>
              <a:ext uri="{FF2B5EF4-FFF2-40B4-BE49-F238E27FC236}">
                <a16:creationId xmlns:a16="http://schemas.microsoft.com/office/drawing/2014/main" id="{B52DD1F0-B4BE-0AC6-D92E-C5C75A1CFAC6}"/>
              </a:ext>
            </a:extLst>
          </p:cNvPr>
          <p:cNvSpPr/>
          <p:nvPr/>
        </p:nvSpPr>
        <p:spPr>
          <a:xfrm>
            <a:off x="1463505" y="1057481"/>
            <a:ext cx="4669117" cy="340015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kumimoji="0" lang="nb-NO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</a:t>
            </a:r>
            <a:r>
              <a:rPr lang="nb-NO" sz="1600" dirty="0">
                <a:solidFill>
                  <a:srgbClr val="FFFFFF"/>
                </a:solidFill>
                <a:latin typeface="Arial"/>
              </a:rPr>
              <a:t> prosent</a:t>
            </a:r>
            <a:r>
              <a:rPr kumimoji="0" lang="nb-NO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flere avganger hver dag</a:t>
            </a:r>
          </a:p>
        </p:txBody>
      </p:sp>
      <p:sp>
        <p:nvSpPr>
          <p:cNvPr id="22" name="Rektangel: avrundede hjørner 18">
            <a:extLst>
              <a:ext uri="{FF2B5EF4-FFF2-40B4-BE49-F238E27FC236}">
                <a16:creationId xmlns:a16="http://schemas.microsoft.com/office/drawing/2014/main" id="{14AD7214-35F6-7B00-CFD5-DA74D4B013C7}"/>
              </a:ext>
            </a:extLst>
          </p:cNvPr>
          <p:cNvSpPr/>
          <p:nvPr/>
        </p:nvSpPr>
        <p:spPr>
          <a:xfrm>
            <a:off x="8689183" y="4355639"/>
            <a:ext cx="2228470" cy="47401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Nye T-banevogner for å dekke økningen av avganger</a:t>
            </a:r>
          </a:p>
        </p:txBody>
      </p:sp>
      <p:sp>
        <p:nvSpPr>
          <p:cNvPr id="23" name="Rektangel: avrundede hjørner 19">
            <a:extLst>
              <a:ext uri="{FF2B5EF4-FFF2-40B4-BE49-F238E27FC236}">
                <a16:creationId xmlns:a16="http://schemas.microsoft.com/office/drawing/2014/main" id="{ED1627F1-2DE0-2CFA-996C-3055D6B27F60}"/>
              </a:ext>
            </a:extLst>
          </p:cNvPr>
          <p:cNvSpPr/>
          <p:nvPr/>
        </p:nvSpPr>
        <p:spPr>
          <a:xfrm>
            <a:off x="1430755" y="4359390"/>
            <a:ext cx="2467964" cy="47026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r>
              <a:rPr lang="nb-NO" sz="1050" dirty="0">
                <a:solidFill>
                  <a:sysClr val="windowText" lastClr="000000"/>
                </a:solidFill>
                <a:latin typeface="Arial"/>
              </a:rPr>
              <a:t>7,7 km </a:t>
            </a:r>
            <a:r>
              <a:rPr kumimoji="0" lang="nb-NO" sz="105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ny bane med 6 nye stasjoner, ny vognbase og verksted</a:t>
            </a:r>
            <a:r>
              <a:rPr lang="nb-NO" sz="1050" dirty="0">
                <a:solidFill>
                  <a:sysClr val="windowText" lastClr="000000"/>
                </a:solidFill>
                <a:latin typeface="Arial"/>
              </a:rPr>
              <a:t> </a:t>
            </a:r>
            <a:endParaRPr kumimoji="0" lang="nb-NO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Rektangel: avrundede hjørner 20">
            <a:extLst>
              <a:ext uri="{FF2B5EF4-FFF2-40B4-BE49-F238E27FC236}">
                <a16:creationId xmlns:a16="http://schemas.microsoft.com/office/drawing/2014/main" id="{025B886B-E475-748C-6DD7-FB762F57B3E5}"/>
              </a:ext>
            </a:extLst>
          </p:cNvPr>
          <p:cNvSpPr/>
          <p:nvPr/>
        </p:nvSpPr>
        <p:spPr>
          <a:xfrm>
            <a:off x="6222698" y="1054420"/>
            <a:ext cx="4669117" cy="339897"/>
          </a:xfrm>
          <a:prstGeom prst="round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140 millioner reiser</a:t>
            </a:r>
          </a:p>
        </p:txBody>
      </p:sp>
      <p:sp>
        <p:nvSpPr>
          <p:cNvPr id="25" name="Rektangel: avrundede hjørner 38">
            <a:extLst>
              <a:ext uri="{FF2B5EF4-FFF2-40B4-BE49-F238E27FC236}">
                <a16:creationId xmlns:a16="http://schemas.microsoft.com/office/drawing/2014/main" id="{A15ECFE0-A392-D2E9-CCFE-722060065FDA}"/>
              </a:ext>
            </a:extLst>
          </p:cNvPr>
          <p:cNvSpPr/>
          <p:nvPr/>
        </p:nvSpPr>
        <p:spPr>
          <a:xfrm>
            <a:off x="6343537" y="4359389"/>
            <a:ext cx="2285601" cy="625576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Oppgradering for høyere frekvens og flere passasjerer på Majorstuen stasjon</a:t>
            </a:r>
          </a:p>
        </p:txBody>
      </p:sp>
      <p:sp>
        <p:nvSpPr>
          <p:cNvPr id="26" name="Rektangel: avrundede hjørner 39">
            <a:extLst>
              <a:ext uri="{FF2B5EF4-FFF2-40B4-BE49-F238E27FC236}">
                <a16:creationId xmlns:a16="http://schemas.microsoft.com/office/drawing/2014/main" id="{19367432-21D9-F5A3-2810-6A0F8CAD9787}"/>
              </a:ext>
            </a:extLst>
          </p:cNvPr>
          <p:cNvSpPr/>
          <p:nvPr/>
        </p:nvSpPr>
        <p:spPr>
          <a:xfrm>
            <a:off x="3951369" y="4351785"/>
            <a:ext cx="2332120" cy="625641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05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Skifte av togstyringsteknologi for å oppnå behov for økt kapasitet og god driftskvalitet</a:t>
            </a:r>
          </a:p>
        </p:txBody>
      </p:sp>
      <p:sp>
        <p:nvSpPr>
          <p:cNvPr id="27" name="Rektangel: avrundede hjørner 40">
            <a:extLst>
              <a:ext uri="{FF2B5EF4-FFF2-40B4-BE49-F238E27FC236}">
                <a16:creationId xmlns:a16="http://schemas.microsoft.com/office/drawing/2014/main" id="{71F9A38A-1FD3-045C-C12E-4F64A16C229C}"/>
              </a:ext>
            </a:extLst>
          </p:cNvPr>
          <p:cNvSpPr/>
          <p:nvPr/>
        </p:nvSpPr>
        <p:spPr>
          <a:xfrm>
            <a:off x="1430753" y="5225086"/>
            <a:ext cx="9486900" cy="62564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T-banens drift, vognmateriell, infrastruktur og organisasjon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249B2962-C107-5DD1-E9AF-9B305FF646BD}"/>
              </a:ext>
            </a:extLst>
          </p:cNvPr>
          <p:cNvSpPr/>
          <p:nvPr/>
        </p:nvSpPr>
        <p:spPr>
          <a:xfrm>
            <a:off x="1430753" y="5858661"/>
            <a:ext cx="9486900" cy="534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Omsetter gevinsten fra prosjektene i T-baneprogrammet til et suverent tilbud til kundene </a:t>
            </a:r>
            <a:endParaRPr kumimoji="0" lang="nb-NO" sz="1400" b="0" i="0" u="none" strike="noStrike" kern="0" cap="none" spc="0" normalizeH="0" baseline="0" noProof="0" dirty="0">
              <a:ln>
                <a:noFill/>
              </a:ln>
              <a:solidFill>
                <a:srgbClr val="67C999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Bilde 29">
            <a:extLst>
              <a:ext uri="{FF2B5EF4-FFF2-40B4-BE49-F238E27FC236}">
                <a16:creationId xmlns:a16="http://schemas.microsoft.com/office/drawing/2014/main" id="{73FB5F8C-D4C9-3CC8-2115-A504E05E3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497" y="372307"/>
            <a:ext cx="646579" cy="62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03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28F3568-29C5-4E0C-A93D-6BBD44694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43</a:t>
            </a:fld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58D8BC6-AC89-48BB-A798-95CD54145C63}"/>
              </a:ext>
            </a:extLst>
          </p:cNvPr>
          <p:cNvSpPr txBox="1"/>
          <p:nvPr/>
        </p:nvSpPr>
        <p:spPr>
          <a:xfrm>
            <a:off x="147303" y="0"/>
            <a:ext cx="3432655" cy="6368134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marL="9525" marR="249073" lvl="0" indent="0" algn="l" defTabSz="816268" rtl="0" eaLnBrk="1" fontAlgn="auto" latinLnBrk="0" hangingPunct="1">
              <a:spcBef>
                <a:spcPts val="1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Nytt signalsystem CBTC</a:t>
            </a:r>
          </a:p>
          <a:p>
            <a:pPr marL="9525" marR="3810" algn="l">
              <a:spcBef>
                <a:spcPts val="164"/>
              </a:spcBef>
            </a:pPr>
            <a:endParaRPr lang="nb-NO" sz="1200" spc="-8" dirty="0">
              <a:latin typeface="+mn-lt"/>
              <a:cs typeface="Calibri"/>
            </a:endParaRPr>
          </a:p>
          <a:p>
            <a:pPr marL="9525" marR="3810" algn="l">
              <a:spcBef>
                <a:spcPts val="164"/>
              </a:spcBef>
            </a:pPr>
            <a:r>
              <a:rPr lang="nb-NO" sz="1200" spc="-8" dirty="0">
                <a:latin typeface="+mn-lt"/>
                <a:cs typeface="Calibri"/>
              </a:rPr>
              <a:t>Sporveien skal modernisere og digitalisere det eksisterende signalsystemet på T-banen ved å ta i bruk det trådløse </a:t>
            </a:r>
            <a:r>
              <a:rPr lang="nb-NO" sz="1200" spc="-8" dirty="0" err="1">
                <a:latin typeface="+mn-lt"/>
                <a:cs typeface="Calibri"/>
              </a:rPr>
              <a:t>togstyringssystemet</a:t>
            </a:r>
            <a:r>
              <a:rPr lang="nb-NO" sz="1200" spc="-8" dirty="0">
                <a:latin typeface="+mn-lt"/>
                <a:cs typeface="Calibri"/>
              </a:rPr>
              <a:t> CBTC (</a:t>
            </a:r>
            <a:r>
              <a:rPr lang="nb-NO" sz="1200" spc="-8" dirty="0" err="1">
                <a:latin typeface="+mn-lt"/>
                <a:cs typeface="Calibri"/>
              </a:rPr>
              <a:t>Communication</a:t>
            </a:r>
            <a:r>
              <a:rPr lang="nb-NO" sz="1200" spc="-8" dirty="0">
                <a:latin typeface="+mn-lt"/>
                <a:cs typeface="Calibri"/>
              </a:rPr>
              <a:t> </a:t>
            </a:r>
            <a:r>
              <a:rPr lang="nb-NO" sz="1200" spc="-8" dirty="0" err="1">
                <a:latin typeface="+mn-lt"/>
                <a:cs typeface="Calibri"/>
              </a:rPr>
              <a:t>Based</a:t>
            </a:r>
            <a:r>
              <a:rPr lang="nb-NO" sz="1200" spc="-8" dirty="0">
                <a:latin typeface="+mn-lt"/>
                <a:cs typeface="Calibri"/>
              </a:rPr>
              <a:t> Train Control). Med CBTC-teknologien får </a:t>
            </a:r>
            <a:br>
              <a:rPr lang="nb-NO" sz="1200" spc="-8" dirty="0">
                <a:latin typeface="+mn-lt"/>
                <a:cs typeface="Calibri"/>
              </a:rPr>
            </a:br>
            <a:r>
              <a:rPr lang="nb-NO" sz="1200" spc="-8" dirty="0">
                <a:latin typeface="+mn-lt"/>
                <a:cs typeface="Calibri"/>
              </a:rPr>
              <a:t>T-banen et moderne digitalt system for halvautomatisk </a:t>
            </a:r>
            <a:r>
              <a:rPr lang="nb-NO" sz="1200" spc="-8" dirty="0" err="1">
                <a:latin typeface="+mn-lt"/>
                <a:cs typeface="Calibri"/>
              </a:rPr>
              <a:t>togstyring</a:t>
            </a:r>
            <a:r>
              <a:rPr lang="nb-NO" sz="1200" spc="-8" dirty="0">
                <a:latin typeface="+mn-lt"/>
                <a:cs typeface="Calibri"/>
              </a:rPr>
              <a:t>, med høyere kapasitet og bedre trafikkflyt. CBTC er i dag standard når nye T-baner bygges. </a:t>
            </a:r>
          </a:p>
          <a:p>
            <a:pPr marL="9525" marR="3810" algn="l">
              <a:spcBef>
                <a:spcPts val="164"/>
              </a:spcBef>
            </a:pPr>
            <a:endParaRPr lang="nb-NO" sz="1200" spc="-8" dirty="0">
              <a:latin typeface="+mn-lt"/>
              <a:cs typeface="Calibri"/>
            </a:endParaRPr>
          </a:p>
          <a:p>
            <a:pPr marL="9525" marR="3810" algn="l">
              <a:spcBef>
                <a:spcPts val="164"/>
              </a:spcBef>
            </a:pPr>
            <a:r>
              <a:rPr lang="nb-NO" sz="1200" spc="-8" dirty="0">
                <a:latin typeface="+mn-lt"/>
                <a:cs typeface="Calibri"/>
              </a:rPr>
              <a:t>Et nytt signalsystem med CBTC-teknologi er en forutsetning for Fornebubanen og de andre planlagte </a:t>
            </a:r>
            <a:br>
              <a:rPr lang="nb-NO" sz="1200" spc="-8" dirty="0">
                <a:latin typeface="+mn-lt"/>
                <a:cs typeface="Calibri"/>
              </a:rPr>
            </a:br>
            <a:r>
              <a:rPr lang="nb-NO" sz="1200" spc="-8" dirty="0">
                <a:latin typeface="+mn-lt"/>
                <a:cs typeface="Calibri"/>
              </a:rPr>
              <a:t>T-baneprosjektene.</a:t>
            </a:r>
            <a:endParaRPr lang="nb-NO" sz="1200" dirty="0">
              <a:latin typeface="+mn-lt"/>
              <a:cs typeface="Calibri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5492562-5B7E-4CF4-85BD-6650861D9705}"/>
              </a:ext>
            </a:extLst>
          </p:cNvPr>
          <p:cNvSpPr txBox="1"/>
          <p:nvPr/>
        </p:nvSpPr>
        <p:spPr>
          <a:xfrm>
            <a:off x="8612044" y="1892769"/>
            <a:ext cx="2634133" cy="2358108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>
            <a:noAutofit/>
          </a:bodyPr>
          <a:lstStyle/>
          <a:p>
            <a:pPr marL="9525" algn="l">
              <a:spcBef>
                <a:spcPts val="960"/>
              </a:spcBef>
            </a:pPr>
            <a:r>
              <a:rPr lang="nb-NO" sz="1600" spc="-8" dirty="0">
                <a:latin typeface="Arial" panose="020B0604020202020204" pitchFamily="34" charset="0"/>
                <a:cs typeface="Arial" panose="020B0604020202020204" pitchFamily="34" charset="0"/>
              </a:rPr>
              <a:t>Gevinster</a:t>
            </a:r>
            <a:endParaRPr lang="nb-NO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0973" indent="-171450" algn="l">
              <a:buSzPct val="71428"/>
              <a:buFont typeface="Arial" panose="020B0604020202020204" pitchFamily="34" charset="0"/>
              <a:buChar char="•"/>
              <a:tabLst>
                <a:tab pos="104294" algn="l"/>
              </a:tabLst>
            </a:pPr>
            <a:r>
              <a:rPr lang="nb-NO" sz="1200" spc="-4" dirty="0">
                <a:latin typeface="Arial" panose="020B0604020202020204" pitchFamily="34" charset="0"/>
                <a:cs typeface="Arial" panose="020B0604020202020204" pitchFamily="34" charset="0"/>
              </a:rPr>
              <a:t>Nødvendig modernisering av infrastrukturen</a:t>
            </a:r>
          </a:p>
          <a:p>
            <a:pPr marL="180973" indent="-171450" algn="l">
              <a:buSzPct val="71428"/>
              <a:buFont typeface="Arial" panose="020B0604020202020204" pitchFamily="34" charset="0"/>
              <a:buChar char="•"/>
              <a:tabLst>
                <a:tab pos="104294" algn="l"/>
              </a:tabLst>
            </a:pPr>
            <a:r>
              <a:rPr lang="nb-NO" sz="1200" spc="-4" dirty="0">
                <a:latin typeface="Arial" panose="020B0604020202020204" pitchFamily="34" charset="0"/>
                <a:cs typeface="Arial" panose="020B0604020202020204" pitchFamily="34" charset="0"/>
              </a:rPr>
              <a:t>Tilrettelegger for videre utvikling av T-banen</a:t>
            </a:r>
          </a:p>
          <a:p>
            <a:pPr marL="180973" indent="-171450" algn="l">
              <a:buSzPct val="71428"/>
              <a:buFont typeface="Arial" panose="020B0604020202020204" pitchFamily="34" charset="0"/>
              <a:buChar char="•"/>
              <a:tabLst>
                <a:tab pos="104294" algn="l"/>
              </a:tabLst>
            </a:pPr>
            <a:r>
              <a:rPr lang="nb-NO" sz="1200" spc="-4" dirty="0">
                <a:latin typeface="Arial" panose="020B0604020202020204" pitchFamily="34" charset="0"/>
                <a:cs typeface="Arial" panose="020B0604020202020204" pitchFamily="34" charset="0"/>
              </a:rPr>
              <a:t>Muliggjør flere tog på T-banenettet</a:t>
            </a:r>
          </a:p>
          <a:p>
            <a:pPr marL="180973" indent="-171450" algn="l">
              <a:buSzPct val="71428"/>
              <a:buFont typeface="Arial" panose="020B0604020202020204" pitchFamily="34" charset="0"/>
              <a:buChar char="•"/>
              <a:tabLst>
                <a:tab pos="104294" algn="l"/>
              </a:tabLst>
            </a:pPr>
            <a:r>
              <a:rPr lang="nb-NO" sz="1200" spc="-4" dirty="0">
                <a:latin typeface="Arial" panose="020B0604020202020204" pitchFamily="34" charset="0"/>
                <a:cs typeface="Arial" panose="020B0604020202020204" pitchFamily="34" charset="0"/>
              </a:rPr>
              <a:t>Høyere hastighet og bedre punktlighet</a:t>
            </a:r>
          </a:p>
          <a:p>
            <a:pPr marL="180973" indent="-171450" algn="l">
              <a:buSzPct val="71428"/>
              <a:buFont typeface="Arial" panose="020B0604020202020204" pitchFamily="34" charset="0"/>
              <a:buChar char="•"/>
              <a:tabLst>
                <a:tab pos="104294" algn="l"/>
              </a:tabLst>
            </a:pPr>
            <a:r>
              <a:rPr lang="nb-NO" sz="1200" spc="-4" dirty="0">
                <a:latin typeface="Arial" panose="020B0604020202020204" pitchFamily="34" charset="0"/>
                <a:cs typeface="Arial" panose="020B0604020202020204" pitchFamily="34" charset="0"/>
              </a:rPr>
              <a:t>Økt sikkerhet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0472DE6-8986-4AF6-AB39-2D49603EF486}"/>
              </a:ext>
            </a:extLst>
          </p:cNvPr>
          <p:cNvSpPr/>
          <p:nvPr/>
        </p:nvSpPr>
        <p:spPr>
          <a:xfrm>
            <a:off x="8789565" y="773382"/>
            <a:ext cx="3348630" cy="3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9525">
              <a:lnSpc>
                <a:spcPts val="1395"/>
              </a:lnSpc>
              <a:spcBef>
                <a:spcPts val="960"/>
              </a:spcBef>
            </a:pPr>
            <a:endParaRPr lang="nb-NO" sz="1200" b="1" spc="-8">
              <a:cs typeface="Calibri"/>
            </a:endParaRPr>
          </a:p>
          <a:p>
            <a:pPr marL="9525" marR="360026">
              <a:lnSpc>
                <a:spcPts val="1200"/>
              </a:lnSpc>
              <a:spcBef>
                <a:spcPts val="45"/>
              </a:spcBef>
            </a:pPr>
            <a:endParaRPr lang="nb-NO" sz="1200">
              <a:cs typeface="Calibri"/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28F72CB-F008-4898-8E47-6DCA691D3AC8}"/>
              </a:ext>
            </a:extLst>
          </p:cNvPr>
          <p:cNvSpPr txBox="1"/>
          <p:nvPr/>
        </p:nvSpPr>
        <p:spPr>
          <a:xfrm>
            <a:off x="8616666" y="3999414"/>
            <a:ext cx="3218479" cy="1684948"/>
          </a:xfrm>
          <a:prstGeom prst="rect">
            <a:avLst/>
          </a:prstGeom>
          <a:noFill/>
          <a:effectLst/>
        </p:spPr>
        <p:txBody>
          <a:bodyPr vert="horz" wrap="square" lIns="0" tIns="0" rIns="0" bIns="0" rtlCol="0" anchor="t" anchorCtr="0">
            <a:noAutofit/>
          </a:bodyPr>
          <a:lstStyle/>
          <a:p>
            <a:pPr marL="9525" algn="l" rtl="0">
              <a:lnSpc>
                <a:spcPts val="1185"/>
              </a:lnSpc>
            </a:pPr>
            <a:r>
              <a:rPr kumimoji="0" lang="nb-NO" sz="160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Fremdrift</a:t>
            </a:r>
          </a:p>
          <a:p>
            <a:pPr marL="9525" marR="360026">
              <a:lnSpc>
                <a:spcPts val="1200"/>
              </a:lnSpc>
              <a:spcBef>
                <a:spcPts val="45"/>
              </a:spcBef>
            </a:pPr>
            <a:br>
              <a:rPr lang="nb-NO" sz="1200" dirty="0">
                <a:cs typeface="Calibri"/>
              </a:rPr>
            </a:br>
            <a:r>
              <a:rPr lang="nb-NO" sz="1200" dirty="0">
                <a:cs typeface="Calibri"/>
              </a:rPr>
              <a:t>2013–2014: </a:t>
            </a:r>
            <a:r>
              <a:rPr lang="nb-NO" sz="1200" spc="-8" dirty="0">
                <a:cs typeface="Calibri"/>
              </a:rPr>
              <a:t>Konseptvalgutredning</a:t>
            </a:r>
            <a:endParaRPr lang="nb-NO" sz="1200" dirty="0">
              <a:cs typeface="Calibri"/>
            </a:endParaRPr>
          </a:p>
          <a:p>
            <a:pPr marL="9525" marR="96197">
              <a:lnSpc>
                <a:spcPts val="1200"/>
              </a:lnSpc>
            </a:pPr>
            <a:endParaRPr lang="nb-NO" sz="1200" dirty="0">
              <a:cs typeface="Calibri"/>
            </a:endParaRPr>
          </a:p>
          <a:p>
            <a:pPr marL="9525" marR="96197">
              <a:lnSpc>
                <a:spcPts val="1200"/>
              </a:lnSpc>
            </a:pPr>
            <a:r>
              <a:rPr lang="nb-NO" sz="1200" dirty="0">
                <a:cs typeface="Calibri"/>
              </a:rPr>
              <a:t>2015–2017: </a:t>
            </a:r>
            <a:r>
              <a:rPr lang="nb-NO" sz="1200" spc="-8" dirty="0">
                <a:cs typeface="Calibri"/>
              </a:rPr>
              <a:t>Forprosjekt </a:t>
            </a:r>
          </a:p>
          <a:p>
            <a:pPr marL="9525" marR="96197">
              <a:lnSpc>
                <a:spcPts val="1200"/>
              </a:lnSpc>
            </a:pPr>
            <a:endParaRPr lang="nb-NO" sz="1200" dirty="0">
              <a:cs typeface="Calibri"/>
            </a:endParaRPr>
          </a:p>
          <a:p>
            <a:pPr marL="9525" marR="96197">
              <a:lnSpc>
                <a:spcPts val="1200"/>
              </a:lnSpc>
            </a:pPr>
            <a:r>
              <a:rPr lang="nb-NO" sz="1200" dirty="0">
                <a:cs typeface="Calibri"/>
              </a:rPr>
              <a:t>2018–2021: </a:t>
            </a:r>
            <a:r>
              <a:rPr lang="nb-NO" sz="1200" spc="-4" dirty="0">
                <a:cs typeface="Calibri"/>
              </a:rPr>
              <a:t>Kravspesifisering og anskaffelse</a:t>
            </a:r>
          </a:p>
          <a:p>
            <a:pPr marL="9525" marR="96197">
              <a:lnSpc>
                <a:spcPts val="1200"/>
              </a:lnSpc>
            </a:pPr>
            <a:endParaRPr lang="nb-NO" sz="1200" dirty="0">
              <a:cs typeface="Calibri"/>
            </a:endParaRPr>
          </a:p>
          <a:p>
            <a:pPr marL="9525" marR="96197">
              <a:lnSpc>
                <a:spcPts val="1200"/>
              </a:lnSpc>
            </a:pPr>
            <a:r>
              <a:rPr lang="nb-NO" sz="1200" dirty="0">
                <a:cs typeface="Calibri"/>
              </a:rPr>
              <a:t>2022–2024: </a:t>
            </a:r>
            <a:r>
              <a:rPr lang="nb-NO" sz="1200" spc="-4" dirty="0">
                <a:cs typeface="Calibri"/>
              </a:rPr>
              <a:t>Design </a:t>
            </a:r>
            <a:r>
              <a:rPr lang="nb-NO" sz="1200" spc="-11" dirty="0">
                <a:cs typeface="Calibri"/>
              </a:rPr>
              <a:t>og utvikling</a:t>
            </a:r>
          </a:p>
          <a:p>
            <a:pPr marL="9525" marR="96197">
              <a:lnSpc>
                <a:spcPts val="1200"/>
              </a:lnSpc>
            </a:pPr>
            <a:endParaRPr lang="nb-NO" sz="1200" dirty="0">
              <a:cs typeface="Calibri"/>
            </a:endParaRPr>
          </a:p>
          <a:p>
            <a:pPr marL="9525">
              <a:lnSpc>
                <a:spcPts val="1170"/>
              </a:lnSpc>
            </a:pPr>
            <a:r>
              <a:rPr lang="nb-NO" sz="1200" dirty="0">
                <a:cs typeface="Calibri"/>
              </a:rPr>
              <a:t>2025–2028:</a:t>
            </a:r>
            <a:r>
              <a:rPr lang="nb-NO" sz="1200" spc="-53" dirty="0">
                <a:cs typeface="Calibri"/>
              </a:rPr>
              <a:t> </a:t>
            </a:r>
            <a:r>
              <a:rPr lang="nb-NO" sz="1200" spc="-4" dirty="0">
                <a:cs typeface="Calibri"/>
              </a:rPr>
              <a:t>Innføring og drift</a:t>
            </a:r>
            <a:endParaRPr kumimoji="0" lang="nb-NO" sz="1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pic>
        <p:nvPicPr>
          <p:cNvPr id="17" name="Bilde 16">
            <a:extLst>
              <a:ext uri="{FF2B5EF4-FFF2-40B4-BE49-F238E27FC236}">
                <a16:creationId xmlns:a16="http://schemas.microsoft.com/office/drawing/2014/main" id="{1FD3874F-046E-2DC2-00C0-FCACC795E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462" y="863419"/>
            <a:ext cx="768389" cy="790202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FFEEC80-D7A5-4C22-AA33-521F84EE4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8405" y="2553578"/>
            <a:ext cx="4274671" cy="3862110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31B092C8-FE93-CA8C-5442-3FB5E6C8C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2960" y="262467"/>
            <a:ext cx="4408277" cy="220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44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 Trikken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02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ADA41040-EB8C-43CE-A881-5A6662BAE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423D3B8-6282-43B6-95DB-94728975A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45</a:t>
            </a:fld>
            <a:endParaRPr lang="nb-NO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6944C16-274C-4C4C-8326-2F36FF9AD917}"/>
              </a:ext>
            </a:extLst>
          </p:cNvPr>
          <p:cNvSpPr/>
          <p:nvPr/>
        </p:nvSpPr>
        <p:spPr>
          <a:xfrm>
            <a:off x="7524328" y="4515966"/>
            <a:ext cx="1495785" cy="461665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Mekaniker Henriette Tørrestad  jobber hver dag for at trikkene fungerer som de skal. </a:t>
            </a: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5E46673-AED3-4336-A08C-091692617F37}"/>
              </a:ext>
            </a:extLst>
          </p:cNvPr>
          <p:cNvSpPr/>
          <p:nvPr/>
        </p:nvSpPr>
        <p:spPr>
          <a:xfrm>
            <a:off x="1582689" y="44878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algn="l" defTabSz="816268" rtl="0"/>
            <a:endParaRPr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114A1B1E-AB97-4E16-A69F-691753EC338C}"/>
              </a:ext>
            </a:extLst>
          </p:cNvPr>
          <p:cNvSpPr/>
          <p:nvPr/>
        </p:nvSpPr>
        <p:spPr>
          <a:xfrm>
            <a:off x="1690693" y="45958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algn="l" defTabSz="816268" rtl="0"/>
            <a:endParaRPr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39A76B20-C92F-4A50-988D-AC31CADF99E4}"/>
              </a:ext>
            </a:extLst>
          </p:cNvPr>
          <p:cNvSpPr/>
          <p:nvPr/>
        </p:nvSpPr>
        <p:spPr>
          <a:xfrm>
            <a:off x="3835313" y="459580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algn="l" defTabSz="816268" rtl="0"/>
            <a:endParaRPr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object 17">
            <a:extLst>
              <a:ext uri="{FF2B5EF4-FFF2-40B4-BE49-F238E27FC236}">
                <a16:creationId xmlns:a16="http://schemas.microsoft.com/office/drawing/2014/main" id="{9CFFDEA3-D03E-447A-A160-12314C881FD0}"/>
              </a:ext>
            </a:extLst>
          </p:cNvPr>
          <p:cNvSpPr/>
          <p:nvPr/>
        </p:nvSpPr>
        <p:spPr>
          <a:xfrm>
            <a:off x="3943308" y="448780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algn="l" defTabSz="816268" rtl="0"/>
            <a:endParaRPr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object 18">
            <a:extLst>
              <a:ext uri="{FF2B5EF4-FFF2-40B4-BE49-F238E27FC236}">
                <a16:creationId xmlns:a16="http://schemas.microsoft.com/office/drawing/2014/main" id="{A90C1FCD-741B-4EED-8BAD-0EC510300DAD}"/>
              </a:ext>
            </a:extLst>
          </p:cNvPr>
          <p:cNvSpPr/>
          <p:nvPr/>
        </p:nvSpPr>
        <p:spPr>
          <a:xfrm>
            <a:off x="3943308" y="54768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algn="l" defTabSz="816268" rtl="0"/>
            <a:endParaRPr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358E979D-4F1C-4CCA-8862-4D3F5C0ED5C2}"/>
              </a:ext>
            </a:extLst>
          </p:cNvPr>
          <p:cNvSpPr/>
          <p:nvPr/>
        </p:nvSpPr>
        <p:spPr>
          <a:xfrm>
            <a:off x="3835313" y="43968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algn="l" defTabSz="816268" rtl="0"/>
            <a:endParaRPr sz="1013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44276638-35CD-452E-8F5C-E16D58E1D490}"/>
              </a:ext>
            </a:extLst>
          </p:cNvPr>
          <p:cNvSpPr txBox="1"/>
          <p:nvPr/>
        </p:nvSpPr>
        <p:spPr>
          <a:xfrm>
            <a:off x="290715" y="2004613"/>
            <a:ext cx="3529617" cy="3300672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r>
              <a:rPr lang="nb-NO" sz="2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Sporveien </a:t>
            </a:r>
          </a:p>
          <a:p>
            <a:pPr algn="l" defTabSz="816268" rtl="0"/>
            <a:r>
              <a:rPr lang="nb-NO" sz="2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Trikken AS</a:t>
            </a:r>
            <a:endParaRPr lang="nb-NO" sz="2400" kern="1200" dirty="0">
              <a:solidFill>
                <a:schemeClr val="tx1"/>
              </a:solidFill>
              <a:latin typeface="+mj-lt"/>
              <a:ea typeface="+mn-ea"/>
              <a:cs typeface="Arial"/>
            </a:endParaRPr>
          </a:p>
          <a:p>
            <a:pPr algn="l" defTabSz="816268" rtl="0"/>
            <a:r>
              <a:rPr lang="nb-NO" sz="1400" kern="1200" dirty="0">
                <a:latin typeface="+mj-lt"/>
                <a:ea typeface="+mn-ea"/>
                <a:cs typeface="+mn-cs"/>
              </a:rPr>
              <a:t>leverer all trikkedrift i Oslo. </a:t>
            </a:r>
          </a:p>
          <a:p>
            <a:pPr algn="l" defTabSz="816268"/>
            <a:endParaRPr lang="nb-NO" sz="1400" kern="1200" dirty="0">
              <a:latin typeface="+mj-lt"/>
              <a:ea typeface="+mn-ea"/>
              <a:cs typeface="+mn-cs"/>
            </a:endParaRPr>
          </a:p>
          <a:p>
            <a:pPr algn="l" defTabSz="816268"/>
            <a:r>
              <a:rPr lang="nb-NO" sz="1400" kern="1200" dirty="0">
                <a:latin typeface="+mj-lt"/>
                <a:ea typeface="+mn-ea"/>
                <a:cs typeface="+mn-cs"/>
              </a:rPr>
              <a:t>Selskapet har en egen driftstillatelse fra Statens jernbanetilsyn og kjører på </a:t>
            </a:r>
          </a:p>
          <a:p>
            <a:pPr algn="l" defTabSz="816268"/>
            <a:r>
              <a:rPr lang="nb-NO" sz="1400" kern="1200" dirty="0">
                <a:latin typeface="+mj-lt"/>
                <a:ea typeface="+mn-ea"/>
                <a:cs typeface="+mn-cs"/>
              </a:rPr>
              <a:t>avtale med administrasjons-selskapet Ruter AS.</a:t>
            </a:r>
            <a:endParaRPr lang="nb-NO" sz="1400" kern="1200" dirty="0">
              <a:latin typeface="+mj-lt"/>
              <a:ea typeface="+mn-ea"/>
              <a:cs typeface="Arial"/>
            </a:endParaRP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49A5B765-C37F-662E-237C-14BA8E1EA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225" y="1375361"/>
            <a:ext cx="477113" cy="891946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82FC0B79-7791-3230-03C5-A5381F14179D}"/>
              </a:ext>
            </a:extLst>
          </p:cNvPr>
          <p:cNvSpPr txBox="1">
            <a:spLocks/>
          </p:cNvSpPr>
          <p:nvPr/>
        </p:nvSpPr>
        <p:spPr>
          <a:xfrm>
            <a:off x="5722390" y="-1071283"/>
            <a:ext cx="2383224" cy="98138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anchor="t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nb-NO" sz="2800" b="0" dirty="0">
                <a:solidFill>
                  <a:srgbClr val="FF0000"/>
                </a:solidFill>
              </a:rPr>
              <a:t>Sett inn nytt bilde fra 2023</a:t>
            </a:r>
            <a:endParaRPr lang="nb-NO" sz="1100" b="0" dirty="0">
              <a:solidFill>
                <a:srgbClr val="FF0000"/>
              </a:solidFill>
            </a:endParaRPr>
          </a:p>
        </p:txBody>
      </p:sp>
      <p:pic>
        <p:nvPicPr>
          <p:cNvPr id="13" name="Bilde 12" descr="Et bilde som inneholder person, klær, smil, Menneskeansikt&#10;&#10;Automatisk generert beskrivelse">
            <a:extLst>
              <a:ext uri="{FF2B5EF4-FFF2-40B4-BE49-F238E27FC236}">
                <a16:creationId xmlns:a16="http://schemas.microsoft.com/office/drawing/2014/main" id="{0C8CE673-A2E3-5814-6282-4D523285E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494" r="6722" b="494"/>
          <a:stretch/>
        </p:blipFill>
        <p:spPr>
          <a:xfrm>
            <a:off x="4354959" y="-9053"/>
            <a:ext cx="7834521" cy="686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6311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5B5FA91B-1E56-D88A-8C17-A41520947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76290087-D1C5-41FC-89A8-7349CFB9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7607" y="2252533"/>
            <a:ext cx="9134481" cy="3546327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AC605D-18FD-44B0-83F3-67D44367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E75817-502C-42A4-BC30-9CFB6FCA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46</a:t>
            </a:fld>
            <a:endParaRPr lang="nb-NO"/>
          </a:p>
        </p:txBody>
      </p:sp>
      <p:sp>
        <p:nvSpPr>
          <p:cNvPr id="7" name="Tittel 4">
            <a:extLst>
              <a:ext uri="{FF2B5EF4-FFF2-40B4-BE49-F238E27FC236}">
                <a16:creationId xmlns:a16="http://schemas.microsoft.com/office/drawing/2014/main" id="{B110324D-CF4D-B3ED-1BD3-DD85E76D3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</p:spPr>
        <p:txBody>
          <a:bodyPr/>
          <a:lstStyle/>
          <a:p>
            <a:r>
              <a:rPr lang="nb-NO" sz="3200" b="0" spc="-4"/>
              <a:t>Nøkkeltall Sporveien </a:t>
            </a:r>
            <a:r>
              <a:rPr lang="nb-NO" sz="3200" b="0" spc="-30"/>
              <a:t>Trikken</a:t>
            </a:r>
            <a:r>
              <a:rPr lang="nb-NO" sz="3200" b="0" spc="-45"/>
              <a:t> </a:t>
            </a:r>
            <a:r>
              <a:rPr lang="nb-NO" sz="3200" b="0"/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41974994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817DF0EB-6E3A-49B6-8C6F-524E90CE4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AC605D-18FD-44B0-83F3-67D44367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E75817-502C-42A4-BC30-9CFB6FCA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47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70DC69E-5E39-4600-8AAB-799B23A2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0" spc="-4"/>
              <a:t>Sporveien </a:t>
            </a:r>
            <a:r>
              <a:rPr lang="nb-NO" sz="3200" b="0" spc="-30"/>
              <a:t>Trikken</a:t>
            </a:r>
            <a:r>
              <a:rPr lang="nb-NO" sz="3200" b="0" spc="-45"/>
              <a:t> </a:t>
            </a:r>
            <a:r>
              <a:rPr lang="nb-NO" sz="3200" b="0"/>
              <a:t>AS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28A7738-B254-4685-9EEB-0C1E975AA9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0854" y="1557832"/>
            <a:ext cx="4721191" cy="4182944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F24051F6-2FD4-4870-B1D4-51D1D2A00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683" y="1557832"/>
            <a:ext cx="4721191" cy="4182944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1E3F8E6F-0EBB-4FDF-8A2E-3BBEA7B9A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0487" y="1557832"/>
            <a:ext cx="4721191" cy="4182944"/>
          </a:xfrm>
          <a:prstGeom prst="rect">
            <a:avLst/>
          </a:prstGeom>
        </p:spPr>
      </p:pic>
      <p:sp>
        <p:nvSpPr>
          <p:cNvPr id="17" name="TekstSylinder 16">
            <a:extLst>
              <a:ext uri="{FF2B5EF4-FFF2-40B4-BE49-F238E27FC236}">
                <a16:creationId xmlns:a16="http://schemas.microsoft.com/office/drawing/2014/main" id="{CC168733-599A-7019-CEAD-EC99F5FE69DF}"/>
              </a:ext>
            </a:extLst>
          </p:cNvPr>
          <p:cNvSpPr txBox="1"/>
          <p:nvPr/>
        </p:nvSpPr>
        <p:spPr>
          <a:xfrm>
            <a:off x="578580" y="5573462"/>
            <a:ext cx="4202369" cy="584775"/>
          </a:xfrm>
          <a:prstGeom prst="rect">
            <a:avLst/>
          </a:prstGeom>
          <a:noFill/>
          <a:effectLst/>
        </p:spPr>
        <p:txBody>
          <a:bodyPr wrap="square" lIns="91440" tIns="45720" rIns="91440" bIns="45720" anchor="t">
            <a:spAutoFit/>
          </a:bodyPr>
          <a:lstStyle/>
          <a:p>
            <a:r>
              <a:rPr lang="nb-NO" sz="800" dirty="0">
                <a:latin typeface="+mj-lt"/>
              </a:rPr>
              <a:t>Kundetilfredshet: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2011–2019: Score viser andel tilfredse kunder. </a:t>
            </a:r>
            <a:br>
              <a:rPr lang="nb-NO" sz="800" dirty="0">
                <a:latin typeface="+mj-lt"/>
              </a:rPr>
            </a:br>
            <a:r>
              <a:rPr lang="nb-NO" sz="800" dirty="0">
                <a:latin typeface="+mj-lt"/>
              </a:rPr>
              <a:t>2020–2021: ikke målt </a:t>
            </a:r>
            <a:r>
              <a:rPr lang="nb-NO" sz="800" dirty="0" err="1">
                <a:latin typeface="+mj-lt"/>
              </a:rPr>
              <a:t>pga</a:t>
            </a:r>
            <a:r>
              <a:rPr lang="nb-NO" sz="800" dirty="0">
                <a:latin typeface="+mj-lt"/>
              </a:rPr>
              <a:t> pandemi. </a:t>
            </a:r>
            <a:endParaRPr lang="nb-NO" dirty="0"/>
          </a:p>
          <a:p>
            <a:r>
              <a:rPr lang="nb-NO" sz="800" dirty="0">
                <a:latin typeface="+mj-lt"/>
              </a:rPr>
              <a:t>2022–2023: ny metode: alle besvarelser er med i scoren (score &gt;80 er vurdert som god)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749513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>
            <a:extLst>
              <a:ext uri="{FF2B5EF4-FFF2-40B4-BE49-F238E27FC236}">
                <a16:creationId xmlns:a16="http://schemas.microsoft.com/office/drawing/2014/main" id="{9ECAF868-D72B-070C-A607-0548104DE9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3230" y="2222268"/>
            <a:ext cx="4734458" cy="3353574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1188B6BE-99F7-354F-8A90-DC28404C90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28"/>
          <a:stretch/>
        </p:blipFill>
        <p:spPr>
          <a:xfrm>
            <a:off x="0" y="0"/>
            <a:ext cx="12192000" cy="185708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AC605D-18FD-44B0-83F3-67D44367F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EE75817-502C-42A4-BC30-9CFB6FCA0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48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D70DC69E-5E39-4600-8AAB-799B23A2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0" spc="-4"/>
              <a:t>Sporveien</a:t>
            </a:r>
            <a:r>
              <a:rPr lang="nb-NO" b="0" spc="-4"/>
              <a:t> </a:t>
            </a:r>
            <a:r>
              <a:rPr lang="nb-NO" sz="3200" b="0" spc="-30"/>
              <a:t>Trikken</a:t>
            </a:r>
            <a:r>
              <a:rPr lang="nb-NO" sz="3200" b="0" spc="-45"/>
              <a:t> </a:t>
            </a:r>
            <a:r>
              <a:rPr lang="nb-NO" sz="3200" b="0"/>
              <a:t>AS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CBB31CA-04A3-ADF6-897A-1D3980FEACB0}"/>
              </a:ext>
            </a:extLst>
          </p:cNvPr>
          <p:cNvSpPr txBox="1"/>
          <p:nvPr/>
        </p:nvSpPr>
        <p:spPr>
          <a:xfrm>
            <a:off x="978721" y="5245774"/>
            <a:ext cx="6273729" cy="266953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wrap="none" lIns="378000" tIns="536400" rIns="378000" bIns="536400" rtlCol="0">
            <a:noAutofit/>
          </a:bodyPr>
          <a:lstStyle/>
          <a:p>
            <a:r>
              <a:rPr lang="nb-NO" sz="800" baseline="30000" dirty="0">
                <a:effectLst/>
                <a:latin typeface="Replica LL" panose="020B0504010101010104" pitchFamily="34" charset="77"/>
              </a:rPr>
              <a:t>1</a:t>
            </a:r>
            <a:r>
              <a:rPr lang="nb-NO" sz="800" dirty="0">
                <a:effectLst/>
                <a:latin typeface="Replica LL" panose="020B0504010101010104" pitchFamily="34" charset="77"/>
              </a:rPr>
              <a:t> </a:t>
            </a:r>
            <a:r>
              <a:rPr lang="nb-NO" sz="800" dirty="0">
                <a:effectLst/>
                <a:latin typeface="Replica Pro Bold" panose="02000503030000020004" pitchFamily="2" charset="77"/>
              </a:rPr>
              <a:t>Kundetilfredsheten</a:t>
            </a:r>
            <a:r>
              <a:rPr lang="nb-NO" sz="800" dirty="0">
                <a:effectLst/>
                <a:latin typeface="Replica LL" panose="020B0504010101010104" pitchFamily="34" charset="77"/>
              </a:rPr>
              <a:t> måles gjennom spørreundersøkelser gjennomført om bord. Til og med 2019 var prosenten </a:t>
            </a:r>
          </a:p>
          <a:p>
            <a:r>
              <a:rPr lang="nb-NO" sz="800" dirty="0">
                <a:effectLst/>
                <a:latin typeface="Replica LL" panose="020B0504010101010104" pitchFamily="34" charset="77"/>
              </a:rPr>
              <a:t>som oppgis antall som svarer at de er fornøyde eller svært fornøyde med gjeldende reise. Ikke målt i perioden </a:t>
            </a:r>
          </a:p>
          <a:p>
            <a:r>
              <a:rPr lang="nb-NO" sz="800" dirty="0">
                <a:effectLst/>
                <a:latin typeface="Replica LL" panose="020B0504010101010104" pitchFamily="34" charset="77"/>
              </a:rPr>
              <a:t>2020–2021 på grunn av pandemien. Fra 2022 er metodikk for målingene endret, slik at alle svar er vektet. </a:t>
            </a:r>
          </a:p>
          <a:p>
            <a:r>
              <a:rPr lang="nb-NO" sz="800" dirty="0">
                <a:effectLst/>
                <a:latin typeface="Replica LL" panose="020B0504010101010104" pitchFamily="34" charset="77"/>
              </a:rPr>
              <a:t>En score over 80 er vurdert som god.</a:t>
            </a:r>
          </a:p>
          <a:p>
            <a:r>
              <a:rPr lang="nb-NO" sz="800" baseline="30000" dirty="0">
                <a:effectLst/>
                <a:latin typeface="Replica LL" panose="020B0504010101010104" pitchFamily="34" charset="77"/>
              </a:rPr>
              <a:t>2</a:t>
            </a:r>
            <a:r>
              <a:rPr lang="nb-NO" sz="800" dirty="0">
                <a:effectLst/>
                <a:latin typeface="Replica LL" panose="020B0504010101010104" pitchFamily="34" charset="77"/>
              </a:rPr>
              <a:t> </a:t>
            </a:r>
            <a:r>
              <a:rPr lang="nb-NO" sz="800" dirty="0">
                <a:effectLst/>
                <a:latin typeface="Replica Pro Bold" panose="02000503030000020004" pitchFamily="2" charset="77"/>
              </a:rPr>
              <a:t>Regularitet:</a:t>
            </a:r>
            <a:r>
              <a:rPr lang="nb-NO" sz="800" dirty="0">
                <a:effectLst/>
                <a:latin typeface="Replica LL" panose="020B0504010101010104" pitchFamily="34" charset="77"/>
              </a:rPr>
              <a:t> Andel avtalte avganger kjørt. Mål 2023: 99,5 prosent. </a:t>
            </a:r>
          </a:p>
          <a:p>
            <a:r>
              <a:rPr lang="nb-NO" sz="800" baseline="30000" dirty="0">
                <a:effectLst/>
                <a:latin typeface="Replica LL" panose="020B0504010101010104" pitchFamily="34" charset="77"/>
              </a:rPr>
              <a:t>3 </a:t>
            </a:r>
            <a:r>
              <a:rPr lang="nb-NO" sz="800" dirty="0">
                <a:effectLst/>
                <a:latin typeface="Replica Pro Bold" panose="02000503030000020004" pitchFamily="2" charset="77"/>
              </a:rPr>
              <a:t>Økte priser</a:t>
            </a:r>
            <a:r>
              <a:rPr lang="nb-NO" sz="800" dirty="0">
                <a:effectLst/>
                <a:latin typeface="Replica LL" panose="020B0504010101010104" pitchFamily="34" charset="77"/>
              </a:rPr>
              <a:t> for innsatsfaktorer og høyere virksomhetsaktivitet, (hovedsakelig drevet av overgang til nye trikker), </a:t>
            </a:r>
          </a:p>
          <a:p>
            <a:r>
              <a:rPr lang="nb-NO" sz="800" dirty="0">
                <a:effectLst/>
                <a:latin typeface="Replica LL" panose="020B0504010101010104" pitchFamily="34" charset="77"/>
              </a:rPr>
              <a:t>kombinert med lavere km-produksjon </a:t>
            </a:r>
            <a:r>
              <a:rPr lang="nb-NO" sz="800" dirty="0" err="1">
                <a:effectLst/>
                <a:latin typeface="Replica LL" panose="020B0504010101010104" pitchFamily="34" charset="77"/>
              </a:rPr>
              <a:t>pga</a:t>
            </a:r>
            <a:r>
              <a:rPr lang="nb-NO" sz="800" dirty="0">
                <a:effectLst/>
                <a:latin typeface="Replica LL" panose="020B0504010101010104" pitchFamily="34" charset="77"/>
              </a:rPr>
              <a:t> økt avviks­trafikk, medførte økt kostnad per km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B1962B00-CD87-6F63-1F2D-E9034227AA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688" y="1746646"/>
            <a:ext cx="5087088" cy="4507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546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7C4247E7-83CB-66B4-E434-21ED17EBA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28A1EC9E-BE75-4AB9-83DB-310675C2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0" spc="-4"/>
              <a:t>Sporveien </a:t>
            </a:r>
            <a:r>
              <a:rPr lang="nb-NO" sz="3200" b="0" spc="-26"/>
              <a:t>Trikken</a:t>
            </a:r>
            <a:r>
              <a:rPr lang="nb-NO" sz="3200" b="0" spc="-49"/>
              <a:t> </a:t>
            </a:r>
            <a:r>
              <a:rPr lang="nb-NO" sz="3200" b="0"/>
              <a:t>AS</a:t>
            </a: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CCDDB6-A498-4D67-BE8F-0B4CA405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70028F-7606-4757-AB34-7B6C0C9A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49</a:t>
            </a:fld>
            <a:endParaRPr lang="nb-NO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534B4484-674F-FD8E-CA70-3A8472A514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4668" y="1802380"/>
            <a:ext cx="5205588" cy="461211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42772F0-17BF-990C-057B-B44F31997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4952" y="1792458"/>
            <a:ext cx="5205588" cy="46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6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E2B17D9-CFCC-42A3-AD9D-293A2ED85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>
                <a:latin typeface="+mj-lt"/>
              </a:rPr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404EEF5-DDF7-4C86-B18D-3632E3910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>
                <a:latin typeface="+mj-lt"/>
              </a:rPr>
              <a:t>5</a:t>
            </a:fld>
            <a:endParaRPr lang="nb-NO">
              <a:latin typeface="+mj-lt"/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7098AFA-CA0D-44DF-BC7E-9A0412155ABA}"/>
              </a:ext>
            </a:extLst>
          </p:cNvPr>
          <p:cNvSpPr txBox="1"/>
          <p:nvPr/>
        </p:nvSpPr>
        <p:spPr>
          <a:xfrm>
            <a:off x="370489" y="357203"/>
            <a:ext cx="914400" cy="914400"/>
          </a:xfrm>
          <a:prstGeom prst="rect">
            <a:avLst/>
          </a:prstGeom>
          <a:noFill/>
          <a:effectLst/>
        </p:spPr>
        <p:txBody>
          <a:bodyPr vert="horz" wrap="none" lIns="378000" tIns="536400" rIns="378000" bIns="536400" rtlCol="0">
            <a:noAutofit/>
          </a:bodyPr>
          <a:lstStyle/>
          <a:p>
            <a:pPr algn="l">
              <a:lnSpc>
                <a:spcPct val="99000"/>
              </a:lnSpc>
              <a:spcBef>
                <a:spcPts val="1049"/>
              </a:spcBef>
            </a:pPr>
            <a:r>
              <a:rPr lang="nb-NO" sz="3000" dirty="0">
                <a:latin typeface="+mj-lt"/>
              </a:rPr>
              <a:t>Sporveiens </a:t>
            </a:r>
            <a:br>
              <a:rPr lang="nb-NO" sz="3000" dirty="0">
                <a:latin typeface="+mj-lt"/>
              </a:rPr>
            </a:br>
            <a:r>
              <a:rPr lang="nb-NO" sz="3000" dirty="0">
                <a:latin typeface="+mj-lt"/>
              </a:rPr>
              <a:t>virksomhet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310307A-22A0-D9A4-8219-832F53E63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5586" y="0"/>
            <a:ext cx="7546466" cy="6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627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3B995CC2-A891-CFA2-FDAD-6A5ABF045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1"/>
            <a:ext cx="12192000" cy="6477000"/>
          </a:xfrm>
          <a:prstGeom prst="rect">
            <a:avLst/>
          </a:prstGeom>
        </p:spPr>
      </p:pic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9CCDDB6-A498-4D67-BE8F-0B4CA405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70028F-7606-4757-AB34-7B6C0C9A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50</a:t>
            </a:fld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05832C04-187E-A0D1-F73B-72EAA5CE04D2}"/>
              </a:ext>
            </a:extLst>
          </p:cNvPr>
          <p:cNvSpPr txBox="1">
            <a:spLocks/>
          </p:cNvSpPr>
          <p:nvPr/>
        </p:nvSpPr>
        <p:spPr>
          <a:xfrm>
            <a:off x="762794" y="436883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2800" b="0" spc="-4" dirty="0"/>
              <a:t>Trikkens utvikling i Norsk Kundebarometer</a:t>
            </a:r>
            <a:br>
              <a:rPr lang="nb-NO" sz="2800" b="0" spc="-4" dirty="0"/>
            </a:br>
            <a:r>
              <a:rPr lang="nb-NO" sz="2800" b="0" spc="-4" dirty="0"/>
              <a:t>i kategorien persontransport</a:t>
            </a:r>
            <a:endParaRPr lang="nb-NO" b="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A64E8BF1-C2AF-5263-18B9-2778D6340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090" y="2302863"/>
            <a:ext cx="7869639" cy="3830355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AAB35BF9-888F-3741-944C-EA677F11EA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2119" y="1828797"/>
            <a:ext cx="2241642" cy="448328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CCED4CFC-E220-58B2-8ED8-3417588FC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70278" y="1919790"/>
            <a:ext cx="775779" cy="73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609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D7F2A33F-0497-3357-DEF5-C317D00872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3" y="-6246"/>
            <a:ext cx="12929234" cy="6868656"/>
          </a:xfrm>
          <a:prstGeom prst="rect">
            <a:avLst/>
          </a:prstGeom>
          <a:effectLst/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3B77A85-3766-41CF-94EC-C785C588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528D895-4A94-4474-8951-E3B605506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51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76607C8C-99D4-18DC-1E3A-AA431C24D6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22"/>
          <a:stretch/>
        </p:blipFill>
        <p:spPr>
          <a:xfrm>
            <a:off x="6399841" y="2179"/>
            <a:ext cx="5867067" cy="6855821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7C611B9D-1E7B-60A6-5886-9A5EE246BE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845" y="797817"/>
            <a:ext cx="357987" cy="669246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6B9A0200-B474-0026-D198-9F6C3870FA8A}"/>
              </a:ext>
            </a:extLst>
          </p:cNvPr>
          <p:cNvSpPr txBox="1"/>
          <p:nvPr/>
        </p:nvSpPr>
        <p:spPr>
          <a:xfrm>
            <a:off x="2698108" y="2421778"/>
            <a:ext cx="3250474" cy="4774132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marL="9525" marR="3810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Økonomi:</a:t>
            </a:r>
            <a:endParaRPr lang="nb-NO" sz="1200" b="1" kern="1200" spc="-11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3810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Trikkeanskaffelse</a:t>
            </a:r>
          </a:p>
          <a:p>
            <a:pPr marL="9525" marR="3810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Kostnadsramme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4 145 MNOK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vedtatt av</a:t>
            </a:r>
            <a:r>
              <a:rPr kumimoji="0" lang="nb-NO" sz="1200" b="0" i="0" u="none" strike="noStrike" kern="1200" cap="none" spc="-6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Oslo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bystyre. Anskaffelsen finansieres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 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Oslo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kommune 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belastes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drift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gjennom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vogn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leie. 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52396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-8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52396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Infrastruktur</a:t>
            </a:r>
          </a:p>
          <a:p>
            <a:pPr marL="9525" marR="152396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Anslått til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3 200 MNOK. Oslo </a:t>
            </a:r>
            <a:r>
              <a:rPr kumimoji="0" lang="nb-NO" sz="1200" b="0" i="0" u="none" strike="noStrike" kern="1200" cap="none" spc="-15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styre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fastsetter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kostnadsramme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største</a:t>
            </a:r>
            <a:r>
              <a:rPr kumimoji="0" lang="nb-NO" sz="1200" b="0" i="0" u="none" strike="noStrike" kern="1200" cap="none" spc="-4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enkeltprosjektene. Finansiering: Oslopakke 3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Baser</a:t>
            </a: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Anslått til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1 000 MNOK. </a:t>
            </a: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Kostnadsrammen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fastsettes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nb-NO" sz="1200" b="0" i="0" u="none" strike="noStrike" kern="1200" cap="none" spc="-3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forprosjektet.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Finansiering: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Oslopakke</a:t>
            </a:r>
            <a:r>
              <a:rPr kumimoji="0" lang="nb-NO" sz="1200" b="0" i="0" u="none" strike="noStrike" kern="1200" cap="none" spc="-53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  <a:p>
            <a:pPr marL="9525" marR="249073" lvl="0" indent="0" algn="l" defTabSz="816268" rtl="0" eaLnBrk="1" fontAlgn="auto" latinLnBrk="0" hangingPunct="1">
              <a:spcBef>
                <a:spcPts val="1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Calibri"/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CA3CFFCC-93D1-E284-CDD3-DA25B4338419}"/>
              </a:ext>
            </a:extLst>
          </p:cNvPr>
          <p:cNvSpPr txBox="1"/>
          <p:nvPr/>
        </p:nvSpPr>
        <p:spPr>
          <a:xfrm>
            <a:off x="193699" y="2422960"/>
            <a:ext cx="3113730" cy="4011304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Oppdragsgiver: 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Oslo </a:t>
            </a:r>
            <a:r>
              <a:rPr kumimoji="0" lang="nb-NO" sz="1200" b="0" i="0" u="none" strike="noStrike" kern="1200" cap="none" spc="-11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kommune  </a:t>
            </a: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-4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Programledelse: </a:t>
            </a: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Sporveien</a:t>
            </a: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-4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Samarbeidspartnere:</a:t>
            </a:r>
            <a:br>
              <a:rPr kumimoji="0" lang="nb-NO" sz="1200" b="1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b-NO" sz="1200" b="0" i="0" u="none" strike="noStrike" kern="1200" cap="none" spc="-4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Sporveien</a:t>
            </a:r>
            <a:r>
              <a:rPr lang="nb-NO" sz="1200" kern="1200" spc="-4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nb-NO" sz="1200" b="0" i="0" u="none" strike="noStrike" kern="1200" cap="none" spc="-19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Ruter, </a:t>
            </a: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Bymiljøetaten, Vann- og avløpsetaten.</a:t>
            </a: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Finansiering: </a:t>
            </a:r>
          </a:p>
          <a:p>
            <a:pPr marL="9525" marR="188114" lvl="0" indent="0" algn="l" defTabSz="81626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200" b="0" i="0" u="none" strike="noStrike" kern="1200" cap="none" spc="-8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Oslopakke</a:t>
            </a:r>
            <a:r>
              <a:rPr kumimoji="0" lang="nb-NO" sz="1200" b="0" i="0" u="none" strike="noStrike" kern="1200" cap="none" spc="-53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  <a:p>
            <a:pPr marL="9525" marR="169541" algn="l" defTabSz="816268" rtl="0">
              <a:spcBef>
                <a:spcPts val="45"/>
              </a:spcBef>
              <a:defRPr/>
            </a:pPr>
            <a:endParaRPr kumimoji="0" lang="nb-NO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525" marR="169541" lvl="0" indent="0" algn="l" defTabSz="816268" rtl="0" eaLnBrk="1" fontAlgn="auto" latinLnBrk="0" hangingPunct="1"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402099F1-6DD4-B612-C28E-040FA9141021}"/>
              </a:ext>
            </a:extLst>
          </p:cNvPr>
          <p:cNvSpPr txBox="1"/>
          <p:nvPr/>
        </p:nvSpPr>
        <p:spPr>
          <a:xfrm>
            <a:off x="244262" y="1005277"/>
            <a:ext cx="5300157" cy="1067503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marL="9525" marR="249073" lvl="0" indent="0" algn="l" defTabSz="816268" rtl="0" eaLnBrk="1" fontAlgn="auto" latinLnBrk="0" hangingPunct="1">
              <a:spcBef>
                <a:spcPts val="1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Trikkeprogrammet</a:t>
            </a:r>
          </a:p>
        </p:txBody>
      </p: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55C2BA0C-D138-5ECB-BE0B-2C5FD10EC162}"/>
              </a:ext>
            </a:extLst>
          </p:cNvPr>
          <p:cNvSpPr txBox="1"/>
          <p:nvPr/>
        </p:nvSpPr>
        <p:spPr>
          <a:xfrm>
            <a:off x="511445" y="2072780"/>
            <a:ext cx="5437137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Med Trikkeprogrammet utvikler Sporveien neste generasjons trikketilbud i Oslo. Fremtidens </a:t>
            </a:r>
            <a:r>
              <a:rPr lang="nb-NO" sz="1400" dirty="0" err="1">
                <a:latin typeface="Arial" panose="020B0604020202020204" pitchFamily="34" charset="0"/>
                <a:cs typeface="Arial" panose="020B0604020202020204" pitchFamily="34" charset="0"/>
              </a:rPr>
              <a:t>byreise</a:t>
            </a:r>
            <a:r>
              <a:rPr lang="nb-NO" sz="1400" dirty="0">
                <a:latin typeface="Arial" panose="020B0604020202020204" pitchFamily="34" charset="0"/>
                <a:cs typeface="Arial" panose="020B0604020202020204" pitchFamily="34" charset="0"/>
              </a:rPr>
              <a:t> er begrepet som forteller hva programmet skal gi byen.</a:t>
            </a:r>
          </a:p>
        </p:txBody>
      </p:sp>
    </p:spTree>
    <p:extLst>
      <p:ext uri="{BB962C8B-B14F-4D97-AF65-F5344CB8AC3E}">
        <p14:creationId xmlns:p14="http://schemas.microsoft.com/office/powerpoint/2010/main" val="3660049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52763BEB-904D-99C6-B860-4548781A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43449C4-01C9-574E-152E-8C2F7556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52</a:t>
            </a:fld>
            <a:endParaRPr lang="nb-NO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55F85B27-6D23-A21C-6F56-5A32218C8612}"/>
              </a:ext>
            </a:extLst>
          </p:cNvPr>
          <p:cNvSpPr txBox="1"/>
          <p:nvPr/>
        </p:nvSpPr>
        <p:spPr>
          <a:xfrm>
            <a:off x="601710" y="2051564"/>
            <a:ext cx="4582474" cy="35163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1800" dirty="0">
                <a:latin typeface="Arial" panose="020B0604020202020204" pitchFamily="34" charset="0"/>
                <a:cs typeface="Arial" panose="020B0604020202020204" pitchFamily="34" charset="0"/>
              </a:rPr>
              <a:t>Flere og flere nye trikker til Oslo</a:t>
            </a:r>
          </a:p>
          <a:p>
            <a:pPr marL="0" indent="0">
              <a:buNone/>
            </a:pPr>
            <a:endParaRPr lang="nb-NO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Etter grundig testing åpnet den nye trikken (SL18) i 2022 dørene for de første passasjerene i vanlig trafikk.</a:t>
            </a:r>
          </a:p>
          <a:p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Ved utgangen av 2023 var 33 SL18 i trafikk, og 1 mill. kjørte km passert.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Parallelt med innfasingen av nye trikker er flere trikkeholdeplasser oppgradert.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1200" dirty="0">
                <a:latin typeface="Arial" panose="020B0604020202020204" pitchFamily="34" charset="0"/>
                <a:cs typeface="Arial" panose="020B0604020202020204" pitchFamily="34" charset="0"/>
              </a:rPr>
              <a:t>Programmet inkluderer: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Vognanskaffelse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Infrastrukturoppgradering og holdeplasstiltak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>
                <a:latin typeface="Arial" panose="020B0604020202020204" pitchFamily="34" charset="0"/>
                <a:cs typeface="Arial" panose="020B0604020202020204" pitchFamily="34" charset="0"/>
              </a:rPr>
              <a:t>Tiltak på baser og verksteder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988E236-3F4D-B00E-337F-F25351BEC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845" y="797817"/>
            <a:ext cx="357987" cy="669246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8F734E2-5D75-7683-63B9-8588A3475842}"/>
              </a:ext>
            </a:extLst>
          </p:cNvPr>
          <p:cNvSpPr txBox="1"/>
          <p:nvPr/>
        </p:nvSpPr>
        <p:spPr>
          <a:xfrm>
            <a:off x="244262" y="1005277"/>
            <a:ext cx="5300157" cy="1067503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marL="9525" marR="249073" lvl="0" indent="0" algn="l" defTabSz="816268" rtl="0" eaLnBrk="1" fontAlgn="auto" latinLnBrk="0" hangingPunct="1">
              <a:spcBef>
                <a:spcPts val="16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Trikkeprogrammet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54A4654-093F-E93A-2758-95BDC459B8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6"/>
          <a:stretch/>
        </p:blipFill>
        <p:spPr>
          <a:xfrm>
            <a:off x="6399841" y="2179"/>
            <a:ext cx="5874817" cy="685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9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53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Unibuss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4485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7AF0AF5B-ED60-49D3-9548-0F545F7E9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E22AB51-57CD-4507-A3E8-D7A0C3E2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54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D3461A8-5EC9-44AA-93E1-32CDA1E5E3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" r="17836"/>
          <a:stretch/>
        </p:blipFill>
        <p:spPr>
          <a:xfrm>
            <a:off x="4166293" y="5049"/>
            <a:ext cx="8085118" cy="6852951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839A6FD9-463A-4422-A9D9-2D7FE3207A49}"/>
              </a:ext>
            </a:extLst>
          </p:cNvPr>
          <p:cNvSpPr txBox="1"/>
          <p:nvPr/>
        </p:nvSpPr>
        <p:spPr>
          <a:xfrm>
            <a:off x="353875" y="296672"/>
            <a:ext cx="3250194" cy="5241956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ctr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/>
            <a:r>
              <a:rPr lang="nb-NO" sz="2400" dirty="0">
                <a:solidFill>
                  <a:schemeClr val="tx1"/>
                </a:solidFill>
                <a:latin typeface="+mn-lt"/>
              </a:rPr>
              <a:t>Unibuss</a:t>
            </a:r>
          </a:p>
          <a:p>
            <a:pPr algn="l"/>
            <a:r>
              <a:rPr lang="nb-NO" sz="1400" dirty="0">
                <a:latin typeface="+mn-lt"/>
              </a:rPr>
              <a:t>består av Unibuss AS og datterselskap Unibuss Ekspress AS, og har drift i Oslo, Akershus, Vestfold og Telemark, samt Trøndelag. </a:t>
            </a:r>
            <a:endParaRPr lang="nb-NO" dirty="0"/>
          </a:p>
          <a:p>
            <a:pPr algn="l"/>
            <a:endParaRPr lang="nb-NO" sz="1400" dirty="0">
              <a:latin typeface="+mn-lt"/>
            </a:endParaRPr>
          </a:p>
          <a:p>
            <a:pPr algn="l"/>
            <a:r>
              <a:rPr lang="nb-NO" sz="1400" dirty="0">
                <a:latin typeface="+mn-lt"/>
              </a:rPr>
              <a:t>Unibuss driver virksomhet innen rutebusstrafikk, ekspressruter og flybuss.</a:t>
            </a:r>
            <a:endParaRPr lang="nb-NO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934AC387-4C02-07DC-5E34-55AD85941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584" y="1472882"/>
            <a:ext cx="715275" cy="79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48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B5F86A9F-9ECC-EDBE-3169-CB3A8E347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7A17F9-11A0-49A3-B583-69009ABD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A3308B-A0B0-4845-AE65-ED10E987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55</a:t>
            </a:fld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D0613E7F-A971-49BD-8FBB-A83840661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2218" y="2264905"/>
            <a:ext cx="8907563" cy="3458230"/>
          </a:xfrm>
          <a:prstGeom prst="rect">
            <a:avLst/>
          </a:prstGeom>
        </p:spPr>
      </p:pic>
      <p:sp>
        <p:nvSpPr>
          <p:cNvPr id="6" name="Tittel 4">
            <a:extLst>
              <a:ext uri="{FF2B5EF4-FFF2-40B4-BE49-F238E27FC236}">
                <a16:creationId xmlns:a16="http://schemas.microsoft.com/office/drawing/2014/main" id="{981C300D-C326-8670-A16C-BD4ED9A92E7B}"/>
              </a:ext>
            </a:extLst>
          </p:cNvPr>
          <p:cNvSpPr txBox="1">
            <a:spLocks/>
          </p:cNvSpPr>
          <p:nvPr/>
        </p:nvSpPr>
        <p:spPr>
          <a:xfrm>
            <a:off x="762794" y="699551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0" spc="-4" dirty="0"/>
              <a:t>Unibuss AS</a:t>
            </a:r>
            <a:endParaRPr lang="nb-NO" b="0" dirty="0"/>
          </a:p>
        </p:txBody>
      </p:sp>
    </p:spTree>
    <p:extLst>
      <p:ext uri="{BB962C8B-B14F-4D97-AF65-F5344CB8AC3E}">
        <p14:creationId xmlns:p14="http://schemas.microsoft.com/office/powerpoint/2010/main" val="1618097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677A17F9-11A0-49A3-B583-69009ABD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8A3308B-A0B0-4845-AE65-ED10E987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56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98238455-99B3-4E79-BA76-7069F0BB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0" dirty="0"/>
              <a:t>Unibuss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0D231C2-9C6C-4E2E-9C10-69D93503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91" y="2080192"/>
            <a:ext cx="3944226" cy="2547312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BEDAC35-19C0-4F43-BD3F-D5A947B4C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873" y="3098240"/>
            <a:ext cx="3742982" cy="331625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7337D19-9143-40F4-9F91-9FC7E410A5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9874" y="561051"/>
            <a:ext cx="3742982" cy="3316258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9410E84-2C69-4575-BEDD-9EFC6CD82E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8464211" y="1404776"/>
            <a:ext cx="3494483" cy="425487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9F85255B-EA64-A428-FBE4-63884E21B6B2}"/>
              </a:ext>
            </a:extLst>
          </p:cNvPr>
          <p:cNvSpPr txBox="1"/>
          <p:nvPr/>
        </p:nvSpPr>
        <p:spPr>
          <a:xfrm>
            <a:off x="397041" y="4439453"/>
            <a:ext cx="4421450" cy="322732"/>
          </a:xfrm>
          <a:prstGeom prst="rect">
            <a:avLst/>
          </a:prstGeom>
          <a:noFill/>
          <a:effectLst/>
        </p:spPr>
        <p:txBody>
          <a:bodyPr vert="horz" wrap="none" lIns="378000" tIns="536400" rIns="378000" bIns="536400" rtlCol="0">
            <a:noAutofit/>
          </a:bodyPr>
          <a:lstStyle/>
          <a:p>
            <a:r>
              <a:rPr lang="nb-NO" sz="8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Kundetilfredsheten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måles gjennom spørreundersøkelser gjennomført om bord. </a:t>
            </a:r>
            <a:b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Til og med 2019 var prosenten som oppgis antall som svarer at de er fornøyde eller </a:t>
            </a:r>
          </a:p>
          <a:p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svært fornøyde med gjeldende reise. Ikke målt i perioden 2020–2021 på grunn av </a:t>
            </a:r>
          </a:p>
          <a:p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­pandemien. Fra 2022 er metodikk for målingene endret, slik at alle svar er vektet. </a:t>
            </a:r>
            <a:b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score over 80 er vurdert som god. </a:t>
            </a:r>
          </a:p>
          <a:p>
            <a:r>
              <a:rPr lang="nb-NO" sz="800" baseline="30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Regularitet: </a:t>
            </a:r>
            <a:r>
              <a:rPr lang="nb-NO" sz="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Andel avtalte avganger kjørt. Mål regularitet 2023: 99,9 prosent.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A297921-5B82-8001-5334-126ED726738D}"/>
              </a:ext>
            </a:extLst>
          </p:cNvPr>
          <p:cNvSpPr/>
          <p:nvPr/>
        </p:nvSpPr>
        <p:spPr>
          <a:xfrm>
            <a:off x="10649366" y="4192663"/>
            <a:ext cx="143748" cy="131770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37D94CA-A9F5-3724-C473-4B0FB1885326}"/>
              </a:ext>
            </a:extLst>
          </p:cNvPr>
          <p:cNvSpPr/>
          <p:nvPr/>
        </p:nvSpPr>
        <p:spPr>
          <a:xfrm>
            <a:off x="10214127" y="4755576"/>
            <a:ext cx="139756" cy="135865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22131F3-6E2D-62D8-1B90-7E56EDDDA812}"/>
              </a:ext>
            </a:extLst>
          </p:cNvPr>
          <p:cNvSpPr/>
          <p:nvPr/>
        </p:nvSpPr>
        <p:spPr>
          <a:xfrm>
            <a:off x="10566179" y="4193329"/>
            <a:ext cx="115131" cy="131104"/>
          </a:xfrm>
          <a:prstGeom prst="ellipse">
            <a:avLst/>
          </a:prstGeom>
          <a:solidFill>
            <a:srgbClr val="FF81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20551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57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 Vognmateriell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59444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484F4D78-3ADD-4CFA-9688-8DE77055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E333714-01C2-4CE0-ACB9-EC497696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58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5CDD4DC-F163-4693-9081-DAD454F24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" b="36811"/>
          <a:stretch/>
        </p:blipFill>
        <p:spPr>
          <a:xfrm>
            <a:off x="4341985" y="0"/>
            <a:ext cx="7850015" cy="6880634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67A7DDE-3449-44A5-8503-C7C6C348ED85}"/>
              </a:ext>
            </a:extLst>
          </p:cNvPr>
          <p:cNvSpPr txBox="1"/>
          <p:nvPr/>
        </p:nvSpPr>
        <p:spPr>
          <a:xfrm>
            <a:off x="364981" y="169791"/>
            <a:ext cx="3379475" cy="5703683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/>
            <a:endParaRPr lang="nb-NO" sz="1800" b="1" dirty="0"/>
          </a:p>
          <a:p>
            <a:pPr algn="l"/>
            <a:r>
              <a:rPr lang="nb-NO" sz="2400" dirty="0">
                <a:latin typeface="+mn-lt"/>
              </a:rPr>
              <a:t>Sporveien</a:t>
            </a:r>
            <a:br>
              <a:rPr lang="nb-NO" sz="2400" dirty="0">
                <a:latin typeface="+mn-lt"/>
              </a:rPr>
            </a:br>
            <a:r>
              <a:rPr lang="nb-NO" sz="2400" dirty="0">
                <a:latin typeface="+mn-lt"/>
              </a:rPr>
              <a:t>Vognmateriell</a:t>
            </a:r>
          </a:p>
          <a:p>
            <a:pPr algn="l"/>
            <a:r>
              <a:rPr lang="nb-NO" sz="1400" dirty="0"/>
              <a:t>Sporveien Vognmateriell AS forvalter T-banevognene og trikkene gjennom hele livsløpet, fra anskaffelse via vedlikehold</a:t>
            </a:r>
          </a:p>
          <a:p>
            <a:pPr algn="l"/>
            <a:r>
              <a:rPr lang="nb-NO" sz="1400" dirty="0"/>
              <a:t>og oppgraderinger, til avhending. </a:t>
            </a:r>
          </a:p>
          <a:p>
            <a:pPr algn="l"/>
            <a:endParaRPr lang="nb-NO" sz="1400" dirty="0"/>
          </a:p>
          <a:p>
            <a:pPr algn="l"/>
            <a:r>
              <a:rPr lang="nb-NO" sz="1400" dirty="0"/>
              <a:t>Selskapet arbeider for at vognmateriellet skal være driftssikkert, attraktivt og bærekraftig og ha lave driftskostnader.</a:t>
            </a:r>
            <a:endParaRPr lang="nb-NO" dirty="0"/>
          </a:p>
          <a:p>
            <a:pPr algn="l"/>
            <a:r>
              <a:rPr lang="nb-NO" sz="1400" dirty="0"/>
              <a:t>Vognleiemodellen bidrar til god verdiforvaltning og lavere</a:t>
            </a:r>
          </a:p>
          <a:p>
            <a:pPr algn="l"/>
            <a:r>
              <a:rPr lang="nb-NO" sz="1400" dirty="0"/>
              <a:t>kostnader over tid.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F98CCFA2-4E5C-4E2F-BFF0-E18AB64F0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30" y="1134463"/>
            <a:ext cx="1166483" cy="83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12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4D983843-5E49-E6FA-F980-2CFB0C10D3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7"/>
            <a:ext cx="12192000" cy="6477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D728EEC-4673-FC2D-F2ED-E2EF5D8A9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C424D8A-19A3-7CCB-1151-D684148A0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59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DC6D2038-5178-EC7C-08B5-7869DF957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0681" y="2526194"/>
            <a:ext cx="5159895" cy="2730445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8119D623-5007-0C12-0E61-DA671FE566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998" y="2077362"/>
            <a:ext cx="4998060" cy="4428250"/>
          </a:xfrm>
          <a:prstGeom prst="rect">
            <a:avLst/>
          </a:prstGeom>
        </p:spPr>
      </p:pic>
      <p:sp>
        <p:nvSpPr>
          <p:cNvPr id="8" name="Tittel 4">
            <a:extLst>
              <a:ext uri="{FF2B5EF4-FFF2-40B4-BE49-F238E27FC236}">
                <a16:creationId xmlns:a16="http://schemas.microsoft.com/office/drawing/2014/main" id="{3B7A5748-7813-9820-98F4-10CB29DB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</p:spPr>
        <p:txBody>
          <a:bodyPr/>
          <a:lstStyle/>
          <a:p>
            <a:r>
              <a:rPr lang="nb-NO" sz="3200" b="0"/>
              <a:t>Sporveien Vognmateriell</a:t>
            </a:r>
          </a:p>
        </p:txBody>
      </p:sp>
    </p:spTree>
    <p:extLst>
      <p:ext uri="{BB962C8B-B14F-4D97-AF65-F5344CB8AC3E}">
        <p14:creationId xmlns:p14="http://schemas.microsoft.com/office/powerpoint/2010/main" val="2981780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F96FCFC5-9D06-524E-82A0-62FC217BC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2F62D3BA-0B60-AB92-F8A2-AB180A41F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5799" y="1793156"/>
            <a:ext cx="2268000" cy="158759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86BEC0AF-6C11-B24E-6399-C1057CBF1E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2"/>
          <a:stretch/>
        </p:blipFill>
        <p:spPr>
          <a:xfrm>
            <a:off x="3395428" y="1793155"/>
            <a:ext cx="2268000" cy="158759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0C1B312-A115-6FD4-13A6-72DAD9E9F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6471" y="1804150"/>
            <a:ext cx="2268000" cy="1576605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B03B5B2B-B240-A115-7398-821342B780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756" y="1793156"/>
            <a:ext cx="2268000" cy="1587600"/>
          </a:xfrm>
          <a:prstGeom prst="rect">
            <a:avLst/>
          </a:prstGeom>
        </p:spPr>
      </p:pic>
      <p:sp>
        <p:nvSpPr>
          <p:cNvPr id="10" name="Plassholder for innhold 2">
            <a:extLst>
              <a:ext uri="{FF2B5EF4-FFF2-40B4-BE49-F238E27FC236}">
                <a16:creationId xmlns:a16="http://schemas.microsoft.com/office/drawing/2014/main" id="{2976763B-6242-02F2-1D32-F15E4FFEE3A7}"/>
              </a:ext>
            </a:extLst>
          </p:cNvPr>
          <p:cNvSpPr txBox="1">
            <a:spLocks/>
          </p:cNvSpPr>
          <p:nvPr/>
        </p:nvSpPr>
        <p:spPr>
          <a:xfrm>
            <a:off x="5826183" y="3498152"/>
            <a:ext cx="28194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190800" indent="-190800" algn="l" defTabSz="914400" rtl="0" eaLnBrk="1" latinLnBrk="0" hangingPunct="1">
              <a:lnSpc>
                <a:spcPct val="96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16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24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32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48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UNIBUSS AS</a:t>
            </a:r>
            <a:b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nb-NO" sz="1600" dirty="0">
                <a:solidFill>
                  <a:srgbClr val="222222"/>
                </a:solidFill>
                <a:latin typeface="Arial"/>
              </a:rPr>
              <a:t>97</a:t>
            </a: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mill. passasjerer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546 busser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1 619 ansatte</a:t>
            </a: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Omsetning: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2 088 MNOK</a:t>
            </a: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Lokasjoner: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Oslo, Akershus,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Vestfold og Trøndelag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12E42315-BD95-F92A-7D31-8FD02D720332}"/>
              </a:ext>
            </a:extLst>
          </p:cNvPr>
          <p:cNvSpPr txBox="1">
            <a:spLocks/>
          </p:cNvSpPr>
          <p:nvPr/>
        </p:nvSpPr>
        <p:spPr>
          <a:xfrm>
            <a:off x="3321165" y="3498152"/>
            <a:ext cx="28194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190800" indent="-190800" algn="l" defTabSz="914400" rtl="0" eaLnBrk="1" latinLnBrk="0" hangingPunct="1">
              <a:lnSpc>
                <a:spcPct val="96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16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24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32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48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TRIKKEN</a:t>
            </a:r>
            <a:b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48 mill. passasjerer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trikker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442 ansatte</a:t>
            </a: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sz="1600" dirty="0">
                <a:solidFill>
                  <a:srgbClr val="222222"/>
                </a:solidFill>
                <a:latin typeface="Arial"/>
              </a:rPr>
              <a:t>Omsetning: </a:t>
            </a:r>
            <a:br>
              <a:rPr lang="nb-NO" sz="1600" dirty="0">
                <a:solidFill>
                  <a:srgbClr val="222222"/>
                </a:solidFill>
                <a:latin typeface="Arial"/>
              </a:rPr>
            </a:br>
            <a:r>
              <a:rPr lang="nb-NO" sz="1600" dirty="0">
                <a:solidFill>
                  <a:srgbClr val="222222"/>
                </a:solidFill>
                <a:latin typeface="Arial"/>
              </a:rPr>
              <a:t>1 288 MNOK</a:t>
            </a: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Lokasjoner: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Grefsen og Holtet</a:t>
            </a:r>
          </a:p>
        </p:txBody>
      </p:sp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9ACF878B-B14F-03AC-6224-044FB544BBBB}"/>
              </a:ext>
            </a:extLst>
          </p:cNvPr>
          <p:cNvSpPr txBox="1">
            <a:spLocks/>
          </p:cNvSpPr>
          <p:nvPr/>
        </p:nvSpPr>
        <p:spPr>
          <a:xfrm>
            <a:off x="762793" y="3504900"/>
            <a:ext cx="28194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190800" indent="-190800" algn="l" defTabSz="914400" rtl="0" eaLnBrk="1" latinLnBrk="0" hangingPunct="1">
              <a:lnSpc>
                <a:spcPct val="96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16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24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32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48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T-BANEN</a:t>
            </a:r>
            <a:b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br>
              <a:rPr lang="nb-NO" sz="1600" dirty="0">
                <a:solidFill>
                  <a:srgbClr val="222222"/>
                </a:solidFill>
                <a:latin typeface="Arial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111 mill. passasjerer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115 T-banevognsett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615 ansatte</a:t>
            </a: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i="0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Omsetning: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2 228 MNOK</a:t>
            </a: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Lokasjoner: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Tøyen, Ryen, Avløs</a:t>
            </a:r>
          </a:p>
        </p:txBody>
      </p:sp>
      <p:sp>
        <p:nvSpPr>
          <p:cNvPr id="17" name="Plassholder for innhold 2">
            <a:extLst>
              <a:ext uri="{FF2B5EF4-FFF2-40B4-BE49-F238E27FC236}">
                <a16:creationId xmlns:a16="http://schemas.microsoft.com/office/drawing/2014/main" id="{C5A5964C-C02E-CF12-D0AD-153B7E2C1F6A}"/>
              </a:ext>
            </a:extLst>
          </p:cNvPr>
          <p:cNvSpPr txBox="1">
            <a:spLocks/>
          </p:cNvSpPr>
          <p:nvPr/>
        </p:nvSpPr>
        <p:spPr>
          <a:xfrm>
            <a:off x="8373520" y="3470448"/>
            <a:ext cx="3558130" cy="297180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190800" indent="-190800" algn="l" defTabSz="914400" rtl="0" eaLnBrk="1" latinLnBrk="0" hangingPunct="1">
              <a:lnSpc>
                <a:spcPct val="96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16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24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32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48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INFRASTRUKTUR OG PROSJEKTER</a:t>
            </a:r>
            <a:br>
              <a:rPr lang="nb-NO" sz="1600" b="1" dirty="0">
                <a:solidFill>
                  <a:srgbClr val="222222"/>
                </a:solidFill>
                <a:latin typeface="Arial"/>
              </a:rPr>
            </a:br>
            <a:br>
              <a:rPr lang="nb-NO" sz="1600" b="1" dirty="0">
                <a:solidFill>
                  <a:srgbClr val="222222"/>
                </a:solidFill>
                <a:latin typeface="Arial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Prosjektportefølje neste 3 år: </a:t>
            </a:r>
            <a:br>
              <a:rPr lang="nb-NO" sz="1600" dirty="0">
                <a:solidFill>
                  <a:srgbClr val="222222"/>
                </a:solidFill>
                <a:latin typeface="Arial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nb-NO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mrd</a:t>
            </a:r>
            <a:endParaRPr lang="nb-NO" sz="1600" dirty="0">
              <a:solidFill>
                <a:srgbClr val="222222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215 km skinnegang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388 ansatte</a:t>
            </a:r>
            <a:endParaRPr lang="nb-NO" sz="16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96000"/>
              </a:lnSpc>
              <a:spcBef>
                <a:spcPts val="10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Lokasjoner: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Tøyen, Holtet, Majorstuen, </a:t>
            </a:r>
            <a:b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Etterstad, Skullerud</a:t>
            </a:r>
          </a:p>
        </p:txBody>
      </p:sp>
      <p:sp>
        <p:nvSpPr>
          <p:cNvPr id="18" name="Plassholder for bunntekst 17">
            <a:extLst>
              <a:ext uri="{FF2B5EF4-FFF2-40B4-BE49-F238E27FC236}">
                <a16:creationId xmlns:a16="http://schemas.microsoft.com/office/drawing/2014/main" id="{689674B3-48F0-8169-31B4-D16026961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1200" cap="none" spc="0" normalizeH="0" baseline="0" noProof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Sporveien 2024</a:t>
            </a:r>
            <a:endParaRPr kumimoji="0" lang="nb-NO" sz="900" b="0" i="0" u="none" strike="noStrike" kern="1200" cap="none" spc="0" normalizeH="0" baseline="0" noProof="0" dirty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Plassholder for lysbildenummer 18">
            <a:extLst>
              <a:ext uri="{FF2B5EF4-FFF2-40B4-BE49-F238E27FC236}">
                <a16:creationId xmlns:a16="http://schemas.microsoft.com/office/drawing/2014/main" id="{4A99C403-0CF5-8F7C-DA65-CC07CBD00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8DDD7-AD20-4172-BE01-FCFED30D7690}" type="slidenum">
              <a:rPr kumimoji="0" lang="nb-NO" sz="900" b="0" i="0" u="none" strike="noStrike" kern="1200" cap="none" spc="0" normalizeH="0" baseline="0" noProof="0" smtClean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b-NO" sz="900" b="0" i="0" u="none" strike="noStrike" kern="1200" cap="none" spc="0" normalizeH="0" baseline="0" noProof="0">
              <a:ln>
                <a:noFill/>
              </a:ln>
              <a:solidFill>
                <a:srgbClr val="22222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ittel 4">
            <a:extLst>
              <a:ext uri="{FF2B5EF4-FFF2-40B4-BE49-F238E27FC236}">
                <a16:creationId xmlns:a16="http://schemas.microsoft.com/office/drawing/2014/main" id="{264AF13D-BC42-BBB4-43D2-BE1C287C4274}"/>
              </a:ext>
            </a:extLst>
          </p:cNvPr>
          <p:cNvSpPr txBox="1">
            <a:spLocks/>
          </p:cNvSpPr>
          <p:nvPr/>
        </p:nvSpPr>
        <p:spPr>
          <a:xfrm>
            <a:off x="762794" y="614708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spc="-8" dirty="0"/>
              <a:t>Sporveien er Norges største leverandør av kollektivtrafikk</a:t>
            </a:r>
            <a:endParaRPr lang="nb-NO" b="0" dirty="0"/>
          </a:p>
        </p:txBody>
      </p:sp>
    </p:spTree>
    <p:extLst>
      <p:ext uri="{BB962C8B-B14F-4D97-AF65-F5344CB8AC3E}">
        <p14:creationId xmlns:p14="http://schemas.microsoft.com/office/powerpoint/2010/main" val="15409886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60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 Media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12556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B13B797-1F2C-4D4A-94F4-6BC151B4B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9C54F65-3497-4F9E-9285-05E755B5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61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D2DE19B-5C0B-495F-B107-E633C0AED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-1" r="24710" b="-224"/>
          <a:stretch/>
        </p:blipFill>
        <p:spPr>
          <a:xfrm>
            <a:off x="4458829" y="-15498"/>
            <a:ext cx="7877821" cy="6927742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5B810872-7BE6-401D-ACE1-793E4E65691A}"/>
              </a:ext>
            </a:extLst>
          </p:cNvPr>
          <p:cNvSpPr txBox="1"/>
          <p:nvPr/>
        </p:nvSpPr>
        <p:spPr>
          <a:xfrm>
            <a:off x="303836" y="276447"/>
            <a:ext cx="4055282" cy="5922875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816268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Sporveien Media AS </a:t>
            </a:r>
            <a:br>
              <a:rPr lang="nb-NO" b="1" kern="1200" dirty="0">
                <a:solidFill>
                  <a:srgbClr val="3E8132"/>
                </a:solidFill>
                <a:latin typeface="+mn-lt"/>
                <a:ea typeface="+mn-ea"/>
                <a:cs typeface="+mn-cs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forvalter all trafikkreklame på Sporveiens driftsmidler, stasjoner, bygninger og holdeplasser på Lilleakerbanen og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Ekebergbanen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0" marR="0" lvl="0" indent="0" algn="l" defTabSz="816268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 2023 bidro selskapet med totalt 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124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MNOK til kollektivtrafikken i Oslo. Forvaltningsansvaret for avtale om reklamefinansierte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lehus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 Oslo er lagt hit.</a:t>
            </a:r>
          </a:p>
          <a:p>
            <a:pPr marL="0" marR="0" lvl="0" indent="0" algn="l" defTabSz="816268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 tillegg til å gi et positivt økonomisk bidrag til kollektivtrafikken, skal trafikkreklame-virksomheten bidra til en positiv opplevelse for de reisende. </a:t>
            </a:r>
          </a:p>
          <a:p>
            <a:pPr marL="0" marR="0" lvl="0" indent="0" algn="l" defTabSz="816268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 samarbeid med Ruter og avtalepartner for trafikkreklame skal Sporveien Media etablere 200 nye 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lehus</a:t>
            </a: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de neste årene.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CF057D9-518D-9FDF-9314-A0A9DD6CC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8556" y="728420"/>
            <a:ext cx="819157" cy="82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705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62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 Bussanlegg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58688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6F00FF1B-FF60-4E12-95E9-94F8BD684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A9203DD-DDEC-4FE4-AA0D-C1B8FFFDA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63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2E35E2B5-3976-4DC5-AC1F-D7C340D2D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8" t="1205" r="8371" b="402"/>
          <a:stretch/>
        </p:blipFill>
        <p:spPr>
          <a:xfrm>
            <a:off x="4119240" y="-424206"/>
            <a:ext cx="8082188" cy="7334053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9743ACF1-F4EF-4F79-8318-7DE39AABF8C2}"/>
              </a:ext>
            </a:extLst>
          </p:cNvPr>
          <p:cNvSpPr txBox="1"/>
          <p:nvPr/>
        </p:nvSpPr>
        <p:spPr>
          <a:xfrm>
            <a:off x="302910" y="1439770"/>
            <a:ext cx="3533799" cy="3961262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 anchorCtr="0">
            <a:noAutofit/>
          </a:bodyPr>
          <a:lstStyle/>
          <a:p>
            <a:pPr algn="l">
              <a:spcAft>
                <a:spcPts val="1800"/>
              </a:spcAft>
              <a:defRPr/>
            </a:pPr>
            <a:r>
              <a:rPr lang="nb-NO" sz="2400" dirty="0">
                <a:solidFill>
                  <a:schemeClr val="tx1"/>
                </a:solidFill>
                <a:latin typeface="+mn-lt"/>
              </a:rPr>
              <a:t>Sporveien </a:t>
            </a:r>
            <a:br>
              <a:rPr lang="nb-NO" sz="2400" dirty="0">
                <a:solidFill>
                  <a:schemeClr val="tx1"/>
                </a:solidFill>
                <a:latin typeface="+mn-lt"/>
              </a:rPr>
            </a:br>
            <a:r>
              <a:rPr lang="nb-NO" sz="2400" dirty="0">
                <a:solidFill>
                  <a:schemeClr val="tx1"/>
                </a:solidFill>
                <a:latin typeface="+mn-lt"/>
              </a:rPr>
              <a:t>Bussanlegg AS </a:t>
            </a:r>
            <a:br>
              <a:rPr lang="nb-NO" sz="1400" b="1" dirty="0"/>
            </a:br>
            <a:r>
              <a:rPr lang="nb-NO" sz="1400" dirty="0"/>
              <a:t>eier og leier ut 11 bussanlegg til kollektivtrafikken i Oslo og Akershus, med en samlet kapasitet til over 800 busser. </a:t>
            </a:r>
          </a:p>
          <a:p>
            <a:pPr algn="l">
              <a:spcAft>
                <a:spcPts val="1800"/>
              </a:spcAft>
              <a:defRPr/>
            </a:pPr>
            <a:r>
              <a:rPr lang="nb-NO" sz="1400" dirty="0"/>
              <a:t>Selskapet skal legge til rette for vekst, effektivitet og miljøvennlig utvikling av kollektivtrafikken. </a:t>
            </a:r>
          </a:p>
          <a:p>
            <a:pPr lvl="0" algn="l">
              <a:spcAft>
                <a:spcPts val="1800"/>
              </a:spcAft>
              <a:defRPr/>
            </a:pPr>
            <a:r>
              <a:rPr lang="nb-NO" sz="1400" dirty="0"/>
              <a:t>Bussanlegg skal fremover </a:t>
            </a:r>
            <a:br>
              <a:rPr lang="nb-NO" sz="1400" dirty="0"/>
            </a:br>
            <a:r>
              <a:rPr lang="nb-NO" sz="1400" dirty="0"/>
              <a:t>være totalleverandør til Ruter av operatøruavhengige bussanlegg </a:t>
            </a:r>
            <a:br>
              <a:rPr lang="nb-NO" sz="1400" dirty="0"/>
            </a:br>
            <a:r>
              <a:rPr lang="nb-NO" sz="1400" dirty="0"/>
              <a:t>og tilhørende infrastruktur.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1BDDDC4-F215-6BEA-9138-B22DF46EE0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121" y="999511"/>
            <a:ext cx="767587" cy="78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255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64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Joule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797928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3468654-40EE-8D31-F2F0-E2D95254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6CF9434-B6B9-6274-BFCC-E62129AD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65</a:t>
            </a:fld>
            <a:endParaRPr lang="nb-NO"/>
          </a:p>
        </p:txBody>
      </p:sp>
      <p:sp>
        <p:nvSpPr>
          <p:cNvPr id="5" name="Plassholder for bunntekst 1">
            <a:extLst>
              <a:ext uri="{FF2B5EF4-FFF2-40B4-BE49-F238E27FC236}">
                <a16:creationId xmlns:a16="http://schemas.microsoft.com/office/drawing/2014/main" id="{7E56F53C-C1AA-3F91-52E6-038286D166A0}"/>
              </a:ext>
            </a:extLst>
          </p:cNvPr>
          <p:cNvSpPr txBox="1">
            <a:spLocks/>
          </p:cNvSpPr>
          <p:nvPr/>
        </p:nvSpPr>
        <p:spPr>
          <a:xfrm>
            <a:off x="5334000" y="6414498"/>
            <a:ext cx="5689638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b-NO"/>
            </a:defPPr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133350" indent="-133350" algn="l" rtl="0" eaLnBrk="1" latinLnBrk="0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2pPr>
            <a:lvl3pPr marL="314325" indent="-132557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Konsernpresentasjon_rev. juni 2022</a:t>
            </a:r>
          </a:p>
        </p:txBody>
      </p:sp>
      <p:sp>
        <p:nvSpPr>
          <p:cNvPr id="6" name="Plassholder for lysbildenummer 2">
            <a:extLst>
              <a:ext uri="{FF2B5EF4-FFF2-40B4-BE49-F238E27FC236}">
                <a16:creationId xmlns:a16="http://schemas.microsoft.com/office/drawing/2014/main" id="{3F24EDC1-3B01-2385-43B2-78910FAAF591}"/>
              </a:ext>
            </a:extLst>
          </p:cNvPr>
          <p:cNvSpPr txBox="1">
            <a:spLocks/>
          </p:cNvSpPr>
          <p:nvPr/>
        </p:nvSpPr>
        <p:spPr>
          <a:xfrm>
            <a:off x="11037888" y="6415688"/>
            <a:ext cx="391319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b-NO"/>
            </a:defPPr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133350" indent="-133350" algn="l" rtl="0" eaLnBrk="1" latinLnBrk="0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2pPr>
            <a:lvl3pPr marL="314325" indent="-132557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8DDD7-AD20-4172-BE01-FCFED30D7690}" type="slidenum">
              <a:rPr lang="nb-NO" smtClean="0"/>
              <a:pPr/>
              <a:t>65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9FCCA1F-E830-1A60-79E7-AFA356134EC9}"/>
              </a:ext>
            </a:extLst>
          </p:cNvPr>
          <p:cNvSpPr txBox="1"/>
          <p:nvPr/>
        </p:nvSpPr>
        <p:spPr>
          <a:xfrm>
            <a:off x="290261" y="339845"/>
            <a:ext cx="3621863" cy="5914637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marL="0" marR="0" lvl="0" indent="0" algn="l" defTabSz="816268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Joule AS</a:t>
            </a:r>
            <a:b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br>
              <a:rPr lang="nb-NO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r>
              <a:rPr lang="nb-NO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Sporveiens nye selskap, Joule, tilbyr abonnement på elsykler.</a:t>
            </a:r>
            <a:br>
              <a:rPr lang="nb-NO" sz="1400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br>
              <a:rPr lang="nb-NO" sz="1400" kern="1200" dirty="0">
                <a:latin typeface="+mn-lt"/>
                <a:ea typeface="+mn-ea"/>
                <a:cs typeface="+mn-cs"/>
              </a:rPr>
            </a:br>
            <a:r>
              <a:rPr lang="nb-NO" sz="1400" kern="1200" dirty="0">
                <a:latin typeface="+mn-lt"/>
                <a:ea typeface="+mn-ea"/>
                <a:cs typeface="+mn-cs"/>
              </a:rPr>
              <a:t>Forretningsmodellen til Joule er å tilby måneds- og årsabonnement for elsykler, inkludert tyveriforsikring og service. Konseptet skiller seg ut fra bysykkel og delte </a:t>
            </a:r>
            <a:r>
              <a:rPr lang="nb-NO" sz="1400" kern="1200" dirty="0" err="1">
                <a:latin typeface="+mn-lt"/>
                <a:ea typeface="+mn-ea"/>
                <a:cs typeface="+mn-cs"/>
              </a:rPr>
              <a:t>sykkelﬂåter</a:t>
            </a:r>
            <a:r>
              <a:rPr lang="nb-NO" sz="1400" kern="1200" dirty="0">
                <a:latin typeface="+mn-lt"/>
                <a:ea typeface="+mn-ea"/>
                <a:cs typeface="+mn-cs"/>
              </a:rPr>
              <a:t> ved  at kunden har tilgang til sin egen elsykkel i hele perioden.</a:t>
            </a:r>
          </a:p>
          <a:p>
            <a:pPr marL="0" marR="0" lvl="0" indent="0" algn="l" defTabSz="816268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nb-NO" sz="1400" kern="1200" dirty="0">
                <a:latin typeface="+mn-lt"/>
                <a:ea typeface="+mn-ea"/>
                <a:cs typeface="+mn-cs"/>
              </a:rPr>
              <a:t>Selskapet ble opprettet i april 2022 og lyktes på kort tid med å få sine første betalende kunder. Resultatene fra pilotperioden var så lovende at konsernet valgte å gå videre med satsingen. 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E29E0B5-70B2-D2DA-26B8-5B1ED5E64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260" y="317351"/>
            <a:ext cx="1762193" cy="1762193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1A2126C8-AB07-ABE8-1879-F3C69573E5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9027"/>
          <a:stretch/>
        </p:blipFill>
        <p:spPr>
          <a:xfrm>
            <a:off x="4166831" y="-9428"/>
            <a:ext cx="8025169" cy="688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36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0A09AFD0-9C79-BB04-D805-B0B98A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2D5CC03-BB1D-AC03-A6A7-D124263B3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pPr/>
              <a:t>66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EA1D147-A7BE-DCA0-43BF-64366FC5C8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Sporveien: morselskapet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F77F98CA-1805-DCD6-634B-EE503F3796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19051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9DD9F59-ED60-4042-B6A0-DF2E1FF1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DB83F4-21DF-453C-894B-342508AC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67</a:t>
            </a:fld>
            <a:endParaRPr 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E85A5209-0209-47A1-B257-F671934386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84" r="22322" b="27784"/>
          <a:stretch/>
        </p:blipFill>
        <p:spPr>
          <a:xfrm>
            <a:off x="4166831" y="0"/>
            <a:ext cx="8025169" cy="6873478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734E6EE5-64BA-466E-B3B7-9DF5062A3D1C}"/>
              </a:ext>
            </a:extLst>
          </p:cNvPr>
          <p:cNvSpPr txBox="1"/>
          <p:nvPr/>
        </p:nvSpPr>
        <p:spPr>
          <a:xfrm>
            <a:off x="315028" y="335411"/>
            <a:ext cx="3609854" cy="5703683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/>
            <a:endParaRPr lang="nb-NO" sz="2400" dirty="0"/>
          </a:p>
          <a:p>
            <a:pPr algn="l"/>
            <a:r>
              <a:rPr lang="nb-NO" sz="2400" dirty="0"/>
              <a:t>Verksted</a:t>
            </a:r>
          </a:p>
          <a:p>
            <a:pPr algn="l"/>
            <a:br>
              <a:rPr lang="nb-NO" sz="1400" dirty="0">
                <a:solidFill>
                  <a:schemeClr val="tx1"/>
                </a:solidFill>
              </a:rPr>
            </a:br>
            <a:r>
              <a:rPr lang="nb-NO" sz="1400" dirty="0">
                <a:solidFill>
                  <a:schemeClr val="tx1"/>
                </a:solidFill>
              </a:rPr>
              <a:t>Konsernets verksteder er en del </a:t>
            </a:r>
            <a:br>
              <a:rPr lang="nb-NO" sz="1400" dirty="0"/>
            </a:br>
            <a:r>
              <a:rPr lang="nb-NO" sz="1400" dirty="0">
                <a:solidFill>
                  <a:schemeClr val="tx1"/>
                </a:solidFill>
              </a:rPr>
              <a:t>av morselskapet og har ansvar </a:t>
            </a: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for vedlikehold av trikker og </a:t>
            </a:r>
            <a:br>
              <a:rPr lang="nb-NO" sz="1400" dirty="0"/>
            </a:br>
            <a:r>
              <a:rPr lang="nb-NO" sz="1400" dirty="0">
                <a:solidFill>
                  <a:schemeClr val="tx1"/>
                </a:solidFill>
              </a:rPr>
              <a:t>T-banevogner. </a:t>
            </a:r>
          </a:p>
          <a:p>
            <a:pPr algn="l"/>
            <a:endParaRPr lang="nb-NO" sz="1400" dirty="0">
              <a:solidFill>
                <a:schemeClr val="tx1"/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Virksomheten er organisert som en del av produktorganisasjonene til henholdsvis trikk og T-bane, og har lokasjoner på Grefsen, Holtet, Ryen og Avløs. </a:t>
            </a:r>
          </a:p>
          <a:p>
            <a:pPr algn="l"/>
            <a:endParaRPr lang="nb-NO" sz="1400" dirty="0">
              <a:solidFill>
                <a:schemeClr val="tx1"/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Verkstedene har 360 ansatte. 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3D5E41F-B2B5-E93B-C0AA-11EF7E64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173" y="1319755"/>
            <a:ext cx="704321" cy="79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6980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9DD9F59-ED60-4042-B6A0-DF2E1FF1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DB83F4-21DF-453C-894B-342508AC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68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34E6EE5-64BA-466E-B3B7-9DF5062A3D1C}"/>
              </a:ext>
            </a:extLst>
          </p:cNvPr>
          <p:cNvSpPr txBox="1"/>
          <p:nvPr/>
        </p:nvSpPr>
        <p:spPr>
          <a:xfrm>
            <a:off x="315028" y="-192491"/>
            <a:ext cx="3609854" cy="5703683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/>
            <a:endParaRPr lang="nb-NO" sz="2400" dirty="0"/>
          </a:p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Infrastruktur </a:t>
            </a:r>
          </a:p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og prosjekter </a:t>
            </a:r>
            <a:br>
              <a:rPr kumimoji="0" lang="nb-NO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 en del av morselskapet og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 ansvar for utbygging, utvikling og vedlikehold av infrastruktur og eiendommer, herunder stasjoner, skinnegang, tuneller og bygninger. </a:t>
            </a:r>
          </a:p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Enheten bidrar til å dekke behovet Oslo og Akershus har for skinnegående kollektivtrafikk. </a:t>
            </a:r>
          </a:p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8162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 prosjektporteføljen på </a:t>
            </a:r>
            <a:b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nb-NO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 ti milliarder kroner skal enheten realisere viktige utbyggingsprosjekter og samtidig sikre at skinnenettet kan levere stadig flere reiser.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8C761BB-F499-CA40-B914-3A9E3DB59D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767" y="752917"/>
            <a:ext cx="790205" cy="812637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195DAB3F-C2B6-064A-D4B0-A0C955ACEF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" r="1677" b="3413"/>
          <a:stretch/>
        </p:blipFill>
        <p:spPr>
          <a:xfrm>
            <a:off x="4166831" y="0"/>
            <a:ext cx="8025169" cy="68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890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9DD9F59-ED60-4042-B6A0-DF2E1FF1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DB83F4-21DF-453C-894B-342508AC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69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34E6EE5-64BA-466E-B3B7-9DF5062A3D1C}"/>
              </a:ext>
            </a:extLst>
          </p:cNvPr>
          <p:cNvSpPr txBox="1"/>
          <p:nvPr/>
        </p:nvSpPr>
        <p:spPr>
          <a:xfrm>
            <a:off x="317945" y="294852"/>
            <a:ext cx="3340729" cy="5703683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/>
            <a:endParaRPr lang="nb-NO" sz="1800" b="1" dirty="0"/>
          </a:p>
          <a:p>
            <a:pPr algn="l"/>
            <a:r>
              <a:rPr lang="nb-NO" sz="2400" dirty="0"/>
              <a:t>Logistikk og innkjøp</a:t>
            </a:r>
          </a:p>
          <a:p>
            <a:pPr algn="l"/>
            <a:endParaRPr lang="nb-N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Enheten har ansvar for selskapets innkjøp, lager og logistikk. </a:t>
            </a:r>
          </a:p>
          <a:p>
            <a:pPr algn="l"/>
            <a:endParaRPr lang="nb-NO" sz="1400" dirty="0">
              <a:solidFill>
                <a:schemeClr val="tx1"/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Enheten har som målsetning å sørge for at varer og tjenester leveres på rett sted, til rett tid, med riktig kvalitet og riktig pris. </a:t>
            </a:r>
          </a:p>
          <a:p>
            <a:pPr algn="l"/>
            <a:endParaRPr lang="nb-NO" sz="1400" dirty="0">
              <a:solidFill>
                <a:schemeClr val="tx1"/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Logistikk og innkjøp er en del av morselskapet og har 35 ansatte. 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690851D-4732-D8B9-462D-91B8552D39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595" y="1180910"/>
            <a:ext cx="801277" cy="820646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894426FA-2380-BD95-FF2B-0FDCC1E97D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0999"/>
          <a:stretch/>
        </p:blipFill>
        <p:spPr>
          <a:xfrm>
            <a:off x="4173549" y="-9427"/>
            <a:ext cx="8025169" cy="6867427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1A96BE8E-69D1-4765-BBD7-30B5765A1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7" r="11047"/>
          <a:stretch/>
        </p:blipFill>
        <p:spPr>
          <a:xfrm>
            <a:off x="4166234" y="0"/>
            <a:ext cx="8025169" cy="68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1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EEEC2D55-2073-4193-A41E-87D8B4D68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59926" y="1792321"/>
            <a:ext cx="3685949" cy="4674952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9E93924A-062D-9B89-8408-F0EB8E911A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088"/>
          <a:stretch/>
        </p:blipFill>
        <p:spPr>
          <a:xfrm>
            <a:off x="0" y="0"/>
            <a:ext cx="12192000" cy="1743114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ADCA85F-BB5B-4207-997F-C1E54033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D6EB58C-EB1C-4DFC-9D75-271FEA28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</a:t>
            </a:fld>
            <a:endParaRPr lang="nb-NO"/>
          </a:p>
        </p:txBody>
      </p:sp>
      <p:pic>
        <p:nvPicPr>
          <p:cNvPr id="34" name="Bilde 33">
            <a:extLst>
              <a:ext uri="{FF2B5EF4-FFF2-40B4-BE49-F238E27FC236}">
                <a16:creationId xmlns:a16="http://schemas.microsoft.com/office/drawing/2014/main" id="{685C1829-EE53-4DCB-ADC1-DF50B8DAB8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0316" y="2269412"/>
            <a:ext cx="3469837" cy="3903568"/>
          </a:xfrm>
          <a:prstGeom prst="rect">
            <a:avLst/>
          </a:prstGeom>
        </p:spPr>
      </p:pic>
      <p:pic>
        <p:nvPicPr>
          <p:cNvPr id="13" name="Bilde 12" descr="Et bilde som inneholder tegnefilm, leke, Animasjon&#10;&#10;Automatisk generert beskrivelse">
            <a:extLst>
              <a:ext uri="{FF2B5EF4-FFF2-40B4-BE49-F238E27FC236}">
                <a16:creationId xmlns:a16="http://schemas.microsoft.com/office/drawing/2014/main" id="{3D23B63D-3BC0-EE35-957A-DD4E7F84BB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19" y="1530548"/>
            <a:ext cx="3655479" cy="2658530"/>
          </a:xfrm>
          <a:prstGeom prst="rect">
            <a:avLst/>
          </a:prstGeom>
        </p:spPr>
      </p:pic>
      <p:sp>
        <p:nvSpPr>
          <p:cNvPr id="16" name="Plassholder for innhold 2">
            <a:extLst>
              <a:ext uri="{FF2B5EF4-FFF2-40B4-BE49-F238E27FC236}">
                <a16:creationId xmlns:a16="http://schemas.microsoft.com/office/drawing/2014/main" id="{8C569043-2C14-386B-51AE-B69851C37083}"/>
              </a:ext>
            </a:extLst>
          </p:cNvPr>
          <p:cNvSpPr txBox="1">
            <a:spLocks/>
          </p:cNvSpPr>
          <p:nvPr/>
        </p:nvSpPr>
        <p:spPr>
          <a:xfrm>
            <a:off x="871375" y="3504900"/>
            <a:ext cx="28194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190800" indent="-190800" algn="l" defTabSz="914400" rtl="0" eaLnBrk="1" latinLnBrk="0" hangingPunct="1">
              <a:lnSpc>
                <a:spcPct val="96000"/>
              </a:lnSpc>
              <a:spcBef>
                <a:spcPts val="1049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816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724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632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64800" indent="-190800" algn="l" defTabSz="914400" rtl="0" eaLnBrk="1" latinLnBrk="0" hangingPunct="1">
              <a:lnSpc>
                <a:spcPct val="96000"/>
              </a:lnSpc>
              <a:spcBef>
                <a:spcPts val="52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4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Sporveien kjører og vedlikeholder trikk, T-bane og buss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4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1600" dirty="0">
                <a:solidFill>
                  <a:srgbClr val="222222"/>
                </a:solidFill>
                <a:latin typeface="Arial"/>
              </a:rPr>
              <a:t>3 658 ansatte (2023)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4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1600" dirty="0">
                <a:solidFill>
                  <a:srgbClr val="222222"/>
                </a:solidFill>
                <a:latin typeface="Arial"/>
              </a:rPr>
              <a:t>NOK 5,6 mrd. i </a:t>
            </a:r>
            <a:br>
              <a:rPr lang="nb-NO" sz="1600" dirty="0">
                <a:solidFill>
                  <a:srgbClr val="222222"/>
                </a:solidFill>
                <a:latin typeface="Arial"/>
              </a:rPr>
            </a:br>
            <a:r>
              <a:rPr lang="nb-NO" sz="1600" dirty="0">
                <a:solidFill>
                  <a:srgbClr val="222222"/>
                </a:solidFill>
                <a:latin typeface="Arial"/>
              </a:rPr>
              <a:t>omsetning (2023)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04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nb-NO" sz="1600" dirty="0">
                <a:solidFill>
                  <a:srgbClr val="222222"/>
                </a:solidFill>
                <a:latin typeface="Arial"/>
              </a:rPr>
              <a:t>100 prosent eid av </a:t>
            </a:r>
            <a:br>
              <a:rPr lang="nb-NO" sz="1600" dirty="0">
                <a:solidFill>
                  <a:srgbClr val="222222"/>
                </a:solidFill>
                <a:latin typeface="Arial"/>
              </a:rPr>
            </a:br>
            <a:r>
              <a:rPr lang="nb-NO" sz="1600" dirty="0">
                <a:solidFill>
                  <a:srgbClr val="222222"/>
                </a:solidFill>
                <a:latin typeface="Arial"/>
              </a:rPr>
              <a:t>Oslo kommune</a:t>
            </a:r>
          </a:p>
        </p:txBody>
      </p:sp>
      <p:sp>
        <p:nvSpPr>
          <p:cNvPr id="20" name="Tittel 4">
            <a:extLst>
              <a:ext uri="{FF2B5EF4-FFF2-40B4-BE49-F238E27FC236}">
                <a16:creationId xmlns:a16="http://schemas.microsoft.com/office/drawing/2014/main" id="{51D6DBA7-9DC3-EBF7-9C14-DFCDFE005A09}"/>
              </a:ext>
            </a:extLst>
          </p:cNvPr>
          <p:cNvSpPr txBox="1">
            <a:spLocks/>
          </p:cNvSpPr>
          <p:nvPr/>
        </p:nvSpPr>
        <p:spPr>
          <a:xfrm>
            <a:off x="762794" y="614708"/>
            <a:ext cx="10666412" cy="8309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30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spc="-8" dirty="0"/>
              <a:t>Sporveien er Norges største leverandør av kollektivtrafikk</a:t>
            </a:r>
            <a:endParaRPr lang="nb-NO" b="0" dirty="0"/>
          </a:p>
        </p:txBody>
      </p:sp>
    </p:spTree>
    <p:extLst>
      <p:ext uri="{BB962C8B-B14F-4D97-AF65-F5344CB8AC3E}">
        <p14:creationId xmlns:p14="http://schemas.microsoft.com/office/powerpoint/2010/main" val="1730538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9DD9F59-ED60-4042-B6A0-DF2E1FF1E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DB83F4-21DF-453C-894B-342508ACE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70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734E6EE5-64BA-466E-B3B7-9DF5062A3D1C}"/>
              </a:ext>
            </a:extLst>
          </p:cNvPr>
          <p:cNvSpPr txBox="1"/>
          <p:nvPr/>
        </p:nvSpPr>
        <p:spPr>
          <a:xfrm>
            <a:off x="294763" y="150838"/>
            <a:ext cx="3550606" cy="6123024"/>
          </a:xfrm>
          <a:prstGeom prst="rect">
            <a:avLst/>
          </a:prstGeom>
          <a:solidFill>
            <a:srgbClr val="FFFFFF"/>
          </a:solidFill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/>
            <a:endParaRPr lang="nb-NO" sz="1800" b="1" dirty="0"/>
          </a:p>
          <a:p>
            <a:pPr algn="l"/>
            <a:r>
              <a:rPr lang="nb-NO" sz="2400" dirty="0"/>
              <a:t>Konsernsenteret</a:t>
            </a:r>
          </a:p>
          <a:p>
            <a:pPr algn="l"/>
            <a:endParaRPr lang="nb-NO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Sporveiens konsernsenter er fordelt på hovedområdene økonomi og finans, kommunikasjon og samfunn, kontorstøtte, informasjonsforvaltning, IT, strategi, konsernutvikling og eiendom, HR, kvalitet og HMS, konsernjuridisk og </a:t>
            </a:r>
            <a:r>
              <a:rPr lang="nb-NO" sz="1400" dirty="0" err="1">
                <a:solidFill>
                  <a:schemeClr val="tx1"/>
                </a:solidFill>
              </a:rPr>
              <a:t>compliance</a:t>
            </a:r>
            <a:r>
              <a:rPr lang="nb-NO" sz="1400" dirty="0">
                <a:solidFill>
                  <a:schemeClr val="tx1"/>
                </a:solidFill>
              </a:rPr>
              <a:t>.</a:t>
            </a:r>
          </a:p>
          <a:p>
            <a:pPr algn="l"/>
            <a:endParaRPr lang="nb-NO" sz="1400" dirty="0">
              <a:solidFill>
                <a:schemeClr val="tx1"/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Konsernets hovedkontor er på Tøyen i Oslo. </a:t>
            </a:r>
          </a:p>
          <a:p>
            <a:pPr algn="l"/>
            <a:endParaRPr lang="nb-NO" sz="1400" dirty="0">
              <a:solidFill>
                <a:schemeClr val="tx1"/>
              </a:solidFill>
            </a:endParaRPr>
          </a:p>
          <a:p>
            <a:pPr algn="l"/>
            <a:r>
              <a:rPr lang="nb-NO" sz="1400" dirty="0">
                <a:solidFill>
                  <a:schemeClr val="tx1"/>
                </a:solidFill>
              </a:rPr>
              <a:t>Konsernet hadde per 31.12.2023 199 ansatte.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50ABBDD-1E1D-FB43-A6C5-C1B9D3EA6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133" y="972661"/>
            <a:ext cx="551078" cy="943868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A1E70340-40CD-B5A1-05B2-8CADDE1C2A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9" r="10999"/>
          <a:stretch/>
        </p:blipFill>
        <p:spPr>
          <a:xfrm>
            <a:off x="4166234" y="0"/>
            <a:ext cx="8025169" cy="68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4940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53468654-40EE-8D31-F2F0-E2D95254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6CF9434-B6B9-6274-BFCC-E62129AD1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71</a:t>
            </a:fld>
            <a:endParaRPr lang="nb-NO"/>
          </a:p>
        </p:txBody>
      </p:sp>
      <p:sp>
        <p:nvSpPr>
          <p:cNvPr id="6" name="Plassholder for lysbildenummer 2">
            <a:extLst>
              <a:ext uri="{FF2B5EF4-FFF2-40B4-BE49-F238E27FC236}">
                <a16:creationId xmlns:a16="http://schemas.microsoft.com/office/drawing/2014/main" id="{3F24EDC1-3B01-2385-43B2-78910FAAF591}"/>
              </a:ext>
            </a:extLst>
          </p:cNvPr>
          <p:cNvSpPr txBox="1">
            <a:spLocks/>
          </p:cNvSpPr>
          <p:nvPr/>
        </p:nvSpPr>
        <p:spPr>
          <a:xfrm>
            <a:off x="11037888" y="6415688"/>
            <a:ext cx="391319" cy="1385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nb-NO"/>
            </a:defPPr>
            <a:lvl1pPr marL="0" indent="0" algn="r">
              <a:buNone/>
              <a:defRPr sz="900">
                <a:solidFill>
                  <a:schemeClr val="tx2"/>
                </a:solidFill>
              </a:defRPr>
            </a:lvl1pPr>
            <a:lvl2pPr marL="133350" indent="-133350" algn="l" rtl="0" eaLnBrk="1" latinLnBrk="0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2pPr>
            <a:lvl3pPr marL="314325" indent="-132557" hangingPunct="1">
              <a:spcBef>
                <a:spcPts val="525"/>
              </a:spcBef>
              <a:buFont typeface="Arial" panose="02000503030000020004" pitchFamily="50" charset="0"/>
              <a:buChar char="•"/>
              <a:defRPr sz="1200"/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E8DDD7-AD20-4172-BE01-FCFED30D7690}" type="slidenum">
              <a:rPr lang="nb-NO" smtClean="0"/>
              <a:pPr/>
              <a:t>71</a:t>
            </a:fld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9FCCA1F-E830-1A60-79E7-AFA356134EC9}"/>
              </a:ext>
            </a:extLst>
          </p:cNvPr>
          <p:cNvSpPr txBox="1"/>
          <p:nvPr/>
        </p:nvSpPr>
        <p:spPr>
          <a:xfrm>
            <a:off x="290261" y="207867"/>
            <a:ext cx="4015543" cy="5914637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 dirty="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>
              <a:spcAft>
                <a:spcPts val="1800"/>
              </a:spcAft>
              <a:defRPr/>
            </a:pPr>
            <a:r>
              <a:rPr lang="nb-NO" sz="2400" kern="1200" dirty="0">
                <a:solidFill>
                  <a:schemeClr val="tx1"/>
                </a:solidFill>
                <a:latin typeface="+mj-lt"/>
                <a:ea typeface="+mn-ea"/>
                <a:cs typeface="Arial"/>
              </a:rPr>
              <a:t>Sporveien Eiendom AS</a:t>
            </a:r>
            <a:endParaRPr lang="nb-NO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Arial"/>
            </a:endParaRPr>
          </a:p>
          <a:p>
            <a:pPr algn="l" defTabSz="816268">
              <a:defRPr/>
            </a:pPr>
            <a:r>
              <a:rPr lang="nb-NO" sz="1400" kern="1200" dirty="0">
                <a:latin typeface="Arial"/>
                <a:cs typeface="Arial"/>
              </a:rPr>
              <a:t>Sporveiens utviklingsvirksomhet </a:t>
            </a:r>
            <a:br>
              <a:rPr lang="nb-NO" sz="1400" kern="1200" dirty="0">
                <a:latin typeface="Arial"/>
                <a:cs typeface="Arial"/>
              </a:rPr>
            </a:br>
            <a:r>
              <a:rPr lang="nb-NO" sz="1400" kern="1200" dirty="0">
                <a:latin typeface="Arial"/>
                <a:cs typeface="Arial"/>
              </a:rPr>
              <a:t>innen eiendom er organisert i Sporveien Eiendom AS, med døtrene Lilleakerveien AS og Brynseng Torg AS, samt Enebakkveien 310 AS. </a:t>
            </a:r>
            <a:br>
              <a:rPr lang="nb-NO" sz="1400" kern="1200" dirty="0">
                <a:latin typeface="Arial"/>
                <a:cs typeface="Arial"/>
              </a:rPr>
            </a:br>
            <a:endParaRPr lang="nb-NO" sz="1400" kern="1200" dirty="0">
              <a:latin typeface="Arial"/>
              <a:cs typeface="Arial"/>
            </a:endParaRPr>
          </a:p>
          <a:p>
            <a:pPr algn="l" defTabSz="816268">
              <a:defRPr/>
            </a:pPr>
            <a:r>
              <a:rPr lang="nb-NO" sz="1400" kern="1200" dirty="0">
                <a:latin typeface="Arial"/>
                <a:cs typeface="Arial"/>
              </a:rPr>
              <a:t>Sporveien Eiendom jobber spesielt </a:t>
            </a:r>
            <a:br>
              <a:rPr lang="nb-NO" sz="1400" kern="1200" dirty="0">
                <a:latin typeface="Arial"/>
                <a:cs typeface="Arial"/>
              </a:rPr>
            </a:br>
            <a:r>
              <a:rPr lang="nb-NO" sz="1400" kern="1200" dirty="0">
                <a:latin typeface="Arial"/>
                <a:cs typeface="Arial"/>
              </a:rPr>
              <a:t>med disse utviklingsprosjektene:  </a:t>
            </a:r>
            <a:endParaRPr lang="nb-NO" dirty="0">
              <a:latin typeface="Arial"/>
              <a:cs typeface="Arial"/>
            </a:endParaRPr>
          </a:p>
          <a:p>
            <a:pPr marL="285750" indent="-285750" algn="l" defTabSz="816268">
              <a:buFont typeface="Arial"/>
              <a:buChar char="•"/>
              <a:defRPr/>
            </a:pPr>
            <a:r>
              <a:rPr lang="nb-NO" sz="1400" kern="1200" dirty="0">
                <a:latin typeface="Arial"/>
                <a:cs typeface="Arial"/>
              </a:rPr>
              <a:t>Oppgradering av </a:t>
            </a:r>
            <a:br>
              <a:rPr lang="nb-NO" sz="1400" kern="1200" dirty="0">
                <a:latin typeface="Arial"/>
                <a:cs typeface="Arial"/>
              </a:rPr>
            </a:br>
            <a:r>
              <a:rPr lang="nb-NO" sz="1400" kern="1200" dirty="0">
                <a:latin typeface="Arial"/>
                <a:cs typeface="Arial"/>
              </a:rPr>
              <a:t>Majorstuen T-banestasjon </a:t>
            </a:r>
            <a:endParaRPr lang="nb-NO" dirty="0">
              <a:latin typeface="Arial"/>
              <a:cs typeface="Arial"/>
            </a:endParaRPr>
          </a:p>
          <a:p>
            <a:pPr marL="285750" indent="-285750" algn="l" defTabSz="816268">
              <a:buFont typeface="Arial"/>
              <a:buChar char="•"/>
              <a:defRPr/>
            </a:pPr>
            <a:r>
              <a:rPr lang="nb-NO" sz="1400" kern="1200" dirty="0">
                <a:latin typeface="Arial"/>
                <a:cs typeface="Arial"/>
              </a:rPr>
              <a:t>Brynseng T-banestasjon </a:t>
            </a:r>
            <a:endParaRPr lang="nb-NO" dirty="0">
              <a:latin typeface="Arial"/>
              <a:cs typeface="Arial"/>
            </a:endParaRPr>
          </a:p>
          <a:p>
            <a:pPr marL="285750" indent="-285750" algn="l" defTabSz="816268">
              <a:buFont typeface="Arial"/>
              <a:buChar char="•"/>
              <a:defRPr/>
            </a:pPr>
            <a:r>
              <a:rPr lang="nb-NO" sz="1400" kern="1200" dirty="0">
                <a:latin typeface="Arial"/>
                <a:cs typeface="Arial"/>
              </a:rPr>
              <a:t>Etterstad base </a:t>
            </a:r>
            <a:br>
              <a:rPr lang="nb-NO" sz="1400" kern="1200" dirty="0">
                <a:latin typeface="Arial"/>
                <a:cs typeface="Arial"/>
              </a:rPr>
            </a:br>
            <a:endParaRPr lang="nb-NO" sz="1400" kern="1200" dirty="0">
              <a:latin typeface="Arial"/>
              <a:cs typeface="Arial"/>
            </a:endParaRPr>
          </a:p>
          <a:p>
            <a:pPr algn="l" defTabSz="816268">
              <a:defRPr/>
            </a:pPr>
            <a:r>
              <a:rPr lang="nb-NO" sz="1400" kern="1200" dirty="0">
                <a:latin typeface="Arial"/>
                <a:cs typeface="Arial"/>
              </a:rPr>
              <a:t>I tillegg forvalter, drifter og vedlikeholder eiendomsavdelingen i Sporveien AS eiendommer med om lag 205 000</a:t>
            </a:r>
            <a:br>
              <a:rPr lang="nb-NO" sz="1400" kern="1200" dirty="0">
                <a:latin typeface="Arial"/>
                <a:cs typeface="Arial"/>
              </a:rPr>
            </a:br>
            <a:r>
              <a:rPr lang="nb-NO" sz="1400" kern="1200" dirty="0">
                <a:latin typeface="Arial"/>
                <a:cs typeface="Arial"/>
              </a:rPr>
              <a:t>kvadratmeter bygningsmasse.</a:t>
            </a:r>
            <a:endParaRPr lang="nb-NO" dirty="0">
              <a:latin typeface="Arial"/>
              <a:cs typeface="Arial"/>
            </a:endParaRPr>
          </a:p>
          <a:p>
            <a:pPr algn="l" defTabSz="816268">
              <a:defRPr/>
            </a:pPr>
            <a:endParaRPr lang="nb-NO" sz="1400" kern="1200" dirty="0">
              <a:latin typeface="Arial"/>
              <a:cs typeface="Arial"/>
            </a:endParaRPr>
          </a:p>
          <a:p>
            <a:pPr algn="l" defTabSz="816268">
              <a:defRPr/>
            </a:pPr>
            <a:endParaRPr lang="nb-NO" sz="1400" kern="1200" dirty="0">
              <a:latin typeface="Arial"/>
              <a:cs typeface="Arial"/>
            </a:endParaRPr>
          </a:p>
          <a:p>
            <a:pPr algn="l" defTabSz="816268">
              <a:spcAft>
                <a:spcPts val="1800"/>
              </a:spcAft>
              <a:defRPr/>
            </a:pPr>
            <a:endParaRPr lang="nb-NO" dirty="0"/>
          </a:p>
          <a:p>
            <a:pPr algn="l" defTabSz="816268">
              <a:spcAft>
                <a:spcPts val="1800"/>
              </a:spcAft>
              <a:defRPr/>
            </a:pPr>
            <a:endParaRPr lang="nb-NO" sz="1400" kern="1200" dirty="0">
              <a:latin typeface="Arial"/>
              <a:cs typeface="Arial"/>
            </a:endParaRPr>
          </a:p>
        </p:txBody>
      </p:sp>
      <p:sp>
        <p:nvSpPr>
          <p:cNvPr id="10" name="TekstSylinder 7">
            <a:extLst>
              <a:ext uri="{FF2B5EF4-FFF2-40B4-BE49-F238E27FC236}">
                <a16:creationId xmlns:a16="http://schemas.microsoft.com/office/drawing/2014/main" id="{2B4E4579-23DF-D850-BAFF-C0091BF7DEF7}"/>
              </a:ext>
            </a:extLst>
          </p:cNvPr>
          <p:cNvSpPr txBox="1"/>
          <p:nvPr/>
        </p:nvSpPr>
        <p:spPr>
          <a:xfrm>
            <a:off x="5053474" y="2844628"/>
            <a:ext cx="5672560" cy="3537923"/>
          </a:xfrm>
          <a:prstGeom prst="rect">
            <a:avLst/>
          </a:prstGeom>
          <a:noFill/>
          <a:effectLst/>
        </p:spPr>
        <p:txBody>
          <a:bodyPr vert="horz" wrap="square" lIns="378000" tIns="536400" rIns="378000" bIns="536400" rtlCol="0" anchor="t">
            <a:noAutofit/>
          </a:bodyPr>
          <a:lstStyle/>
          <a:p>
            <a:pPr algn="l" defTabSz="816268" rtl="0"/>
            <a:endParaRPr lang="nb-NO" sz="1400" b="1" kern="120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 rtl="0"/>
            <a:endParaRPr lang="nb-NO" sz="1400" b="1" kern="1200">
              <a:solidFill>
                <a:srgbClr val="00B0F0"/>
              </a:solidFill>
              <a:latin typeface="+mj-lt"/>
              <a:ea typeface="+mn-ea"/>
              <a:cs typeface="+mn-cs"/>
            </a:endParaRPr>
          </a:p>
          <a:p>
            <a:pPr algn="l" defTabSz="816268">
              <a:defRPr/>
            </a:pPr>
            <a:endParaRPr lang="nb-NO" sz="2800" b="1" kern="120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5" name="Picture 6" descr="Pir II Oslo AS_aerial view_HR_230425.jpg">
            <a:extLst>
              <a:ext uri="{FF2B5EF4-FFF2-40B4-BE49-F238E27FC236}">
                <a16:creationId xmlns:a16="http://schemas.microsoft.com/office/drawing/2014/main" id="{EF1A89B3-CCB4-627E-E0CC-5F0F95071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0" t="39" r="8282"/>
          <a:stretch/>
        </p:blipFill>
        <p:spPr>
          <a:xfrm>
            <a:off x="4165317" y="0"/>
            <a:ext cx="8025168" cy="68607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ED636D-6492-4021-F7F2-3EBBC88650C8}"/>
              </a:ext>
            </a:extLst>
          </p:cNvPr>
          <p:cNvSpPr txBox="1"/>
          <p:nvPr/>
        </p:nvSpPr>
        <p:spPr>
          <a:xfrm>
            <a:off x="4591492" y="5964867"/>
            <a:ext cx="2406503" cy="1327061"/>
          </a:xfrm>
          <a:prstGeom prst="rect">
            <a:avLst/>
          </a:prstGeom>
          <a:noFill/>
          <a:ln>
            <a:noFill/>
          </a:ln>
          <a:effectLst>
            <a:outerShdw blurRad="127000" dist="76200" dir="5400000" algn="t" rotWithShape="0">
              <a:prstClr val="black">
                <a:alpha val="30000"/>
              </a:prstClr>
            </a:outerShdw>
          </a:effectLst>
        </p:spPr>
        <p:txBody>
          <a:bodyPr rot="0" spcFirstLastPara="0" vertOverflow="overflow" horzOverflow="overflow" vert="horz" wrap="square" lIns="378000" tIns="536400" rIns="378000" bIns="5364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rtl="0">
              <a:lnSpc>
                <a:spcPct val="99000"/>
              </a:lnSpc>
              <a:spcBef>
                <a:spcPts val="1049"/>
              </a:spcBef>
            </a:pPr>
            <a:r>
              <a:rPr lang="nb-NO" sz="800" i="1">
                <a:solidFill>
                  <a:srgbClr val="FFFFFF"/>
                </a:solidFill>
                <a:latin typeface="Arial"/>
                <a:cs typeface="Segoe UI"/>
              </a:rPr>
              <a:t>Etterstad base </a:t>
            </a:r>
            <a:br>
              <a:rPr lang="nb-NO" sz="800" i="1">
                <a:solidFill>
                  <a:srgbClr val="FFFFFF"/>
                </a:solidFill>
                <a:latin typeface="Arial"/>
                <a:cs typeface="Segoe UI"/>
              </a:rPr>
            </a:br>
            <a:endParaRPr lang="nb-NO" sz="800" i="1">
              <a:solidFill>
                <a:srgbClr val="FFFFFF"/>
              </a:solidFill>
              <a:latin typeface="Arial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6768642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74830652-90AB-943A-7306-E61BDE868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09176" cy="6858000"/>
          </a:xfrm>
          <a:prstGeom prst="rect">
            <a:avLst/>
          </a:prstGeom>
        </p:spPr>
      </p:pic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ACAF646-6278-DC44-4A32-55F905AF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59BEBF-A41B-AE60-0365-BE0775FB1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72</a:t>
            </a:fld>
            <a:endParaRPr lang="nb-NO"/>
          </a:p>
        </p:txBody>
      </p:sp>
      <p:sp>
        <p:nvSpPr>
          <p:cNvPr id="8" name="Tittel 4">
            <a:extLst>
              <a:ext uri="{FF2B5EF4-FFF2-40B4-BE49-F238E27FC236}">
                <a16:creationId xmlns:a16="http://schemas.microsoft.com/office/drawing/2014/main" id="{EBD17A95-9060-03F1-2297-3E2CF3B37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830997"/>
          </a:xfrm>
        </p:spPr>
        <p:txBody>
          <a:bodyPr/>
          <a:lstStyle/>
          <a:p>
            <a:r>
              <a:rPr lang="nb-NO" sz="3200" b="0" dirty="0"/>
              <a:t>Ledelse </a:t>
            </a:r>
            <a:br>
              <a:rPr lang="nb-NO" sz="3200" b="0" dirty="0"/>
            </a:br>
            <a:r>
              <a:rPr lang="nb-NO" sz="3200" b="0" dirty="0"/>
              <a:t>Sporveien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21B27CF-59FB-DB33-AF4A-6BA90B9AB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3981" y="-1086057"/>
            <a:ext cx="6155701" cy="870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2064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78BA32A-EC91-3F20-C436-0261EC65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Sporveien 2024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5A57BF6-836D-B385-1190-0E5E4E50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73</a:t>
            </a:fld>
            <a:endParaRPr lang="nb-NO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BEBBE30E-ABBA-4BFB-B7C6-61BF0EA2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Konsernpresentasjon_rev. nov 2021</a:t>
            </a:r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06A70889-612E-4FEE-874A-8DFFFC23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73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E35740-370D-4913-9044-3440824B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428" y="1857815"/>
            <a:ext cx="7471144" cy="314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073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78BA32A-EC91-3F20-C436-0261EC65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</a:rPr>
              <a:t>Sporveien 2024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5A57BF6-836D-B385-1190-0E5E4E50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E8DDD7-AD20-4172-BE01-FCFED30D7690}" type="slidenum">
              <a:rPr kumimoji="0" lang="nb-NO" sz="900" b="0" i="0" u="none" strike="noStrike" kern="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nb-NO" sz="9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BEBBE30E-ABBA-4BFB-B7C6-61BF0EA2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</a:rPr>
              <a:t>Konsernpresentasjon_rev. nov 2021</a:t>
            </a:r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06A70889-612E-4FEE-874A-8DFFFC23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E8DDD7-AD20-4172-BE01-FCFED30D7690}" type="slidenum">
              <a:rPr kumimoji="0" lang="nb-NO" sz="900" b="0" i="0" u="none" strike="noStrike" kern="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nb-NO" sz="9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E35740-370D-4913-9044-3440824B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5190778"/>
            <a:ext cx="3238748" cy="1362220"/>
          </a:xfrm>
          <a:prstGeom prst="rect">
            <a:avLst/>
          </a:prstGeom>
        </p:spPr>
      </p:pic>
      <p:sp>
        <p:nvSpPr>
          <p:cNvPr id="4" name="Tittel 4">
            <a:extLst>
              <a:ext uri="{FF2B5EF4-FFF2-40B4-BE49-F238E27FC236}">
                <a16:creationId xmlns:a16="http://schemas.microsoft.com/office/drawing/2014/main" id="{E8AEBFF7-6CEE-921E-3974-F3341E9FB378}"/>
              </a:ext>
            </a:extLst>
          </p:cNvPr>
          <p:cNvSpPr txBox="1">
            <a:spLocks/>
          </p:cNvSpPr>
          <p:nvPr/>
        </p:nvSpPr>
        <p:spPr>
          <a:xfrm>
            <a:off x="1392857" y="1540798"/>
            <a:ext cx="8985583" cy="2436841"/>
          </a:xfrm>
          <a:prstGeom prst="rect">
            <a:avLst/>
          </a:prstGeom>
        </p:spPr>
        <p:txBody>
          <a:bodyPr vert="horz" wrap="square" lIns="0" tIns="14400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500" b="0" kern="1200" spc="-135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Tilleggselementer: </a:t>
            </a:r>
            <a:br>
              <a:rPr kumimoji="0" lang="nb-NO" sz="3200" b="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</a:br>
            <a:r>
              <a:rPr kumimoji="0" lang="nb-NO" sz="3200" b="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Sporveiens ikoner</a:t>
            </a:r>
          </a:p>
        </p:txBody>
      </p:sp>
    </p:spTree>
    <p:extLst>
      <p:ext uri="{BB962C8B-B14F-4D97-AF65-F5344CB8AC3E}">
        <p14:creationId xmlns:p14="http://schemas.microsoft.com/office/powerpoint/2010/main" val="402534569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67FF65B-D3E0-3EE3-BE1F-7314F2BB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47DACEB-D288-990F-7245-D56F68299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75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CE47F926-E8D2-37A3-7CC6-955E91EC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83" y="599925"/>
            <a:ext cx="10781303" cy="830997"/>
          </a:xfrm>
        </p:spPr>
        <p:txBody>
          <a:bodyPr/>
          <a:lstStyle/>
          <a:p>
            <a:r>
              <a:rPr lang="nb-NO" dirty="0"/>
              <a:t>Løse ikoner uten hvit bakgrunn: Selskaper, drift og enheter</a:t>
            </a:r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D228CAE3-3F70-DD2A-B321-0602269E4B68}"/>
              </a:ext>
            </a:extLst>
          </p:cNvPr>
          <p:cNvGrpSpPr/>
          <p:nvPr/>
        </p:nvGrpSpPr>
        <p:grpSpPr>
          <a:xfrm>
            <a:off x="393910" y="1473723"/>
            <a:ext cx="11163134" cy="4641450"/>
            <a:chOff x="393910" y="1473723"/>
            <a:chExt cx="11163134" cy="4641450"/>
          </a:xfrm>
        </p:grpSpPr>
        <p:pic>
          <p:nvPicPr>
            <p:cNvPr id="13" name="Bilde 12" descr="Et bilde som inneholder skjermbilde, Rektangel, kvadrat, design&#10;&#10;Automatisk generert beskrivelse">
              <a:extLst>
                <a:ext uri="{FF2B5EF4-FFF2-40B4-BE49-F238E27FC236}">
                  <a16:creationId xmlns:a16="http://schemas.microsoft.com/office/drawing/2014/main" id="{654228BD-93C6-0DBC-2623-1BE301828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4033" y="4105936"/>
              <a:ext cx="1807754" cy="1851453"/>
            </a:xfrm>
            <a:prstGeom prst="rect">
              <a:avLst/>
            </a:prstGeom>
          </p:spPr>
        </p:pic>
        <p:pic>
          <p:nvPicPr>
            <p:cNvPr id="15" name="Bilde 14" descr="Et bilde som inneholder buss, skjermbilde, kjøretøy, design&#10;&#10;Automatisk generert beskrivelse">
              <a:extLst>
                <a:ext uri="{FF2B5EF4-FFF2-40B4-BE49-F238E27FC236}">
                  <a16:creationId xmlns:a16="http://schemas.microsoft.com/office/drawing/2014/main" id="{9F695862-C570-00F1-F267-40C237CFE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0289" y="1473723"/>
              <a:ext cx="2276755" cy="2317567"/>
            </a:xfrm>
            <a:prstGeom prst="rect">
              <a:avLst/>
            </a:prstGeom>
          </p:spPr>
        </p:pic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4E06FC93-88A0-3EDC-D2D2-B264E92A3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0738" y="3992403"/>
              <a:ext cx="2064174" cy="2122770"/>
            </a:xfrm>
            <a:prstGeom prst="rect">
              <a:avLst/>
            </a:prstGeom>
          </p:spPr>
        </p:pic>
        <p:pic>
          <p:nvPicPr>
            <p:cNvPr id="19" name="Bilde 18" descr="Et bilde som inneholder buss, design, illustrasjon&#10;&#10;Automatisk generert beskrivelse">
              <a:extLst>
                <a:ext uri="{FF2B5EF4-FFF2-40B4-BE49-F238E27FC236}">
                  <a16:creationId xmlns:a16="http://schemas.microsoft.com/office/drawing/2014/main" id="{65C0A1C5-16D8-CE22-0331-1CE570383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8666" y="1808910"/>
              <a:ext cx="1724388" cy="1915201"/>
            </a:xfrm>
            <a:prstGeom prst="rect">
              <a:avLst/>
            </a:prstGeom>
          </p:spPr>
        </p:pic>
        <p:pic>
          <p:nvPicPr>
            <p:cNvPr id="23" name="Bilde 22" descr="Et bilde som inneholder tegnefilm, tegning, clip art, sketch&#10;&#10;Automatisk generert beskrivelse">
              <a:extLst>
                <a:ext uri="{FF2B5EF4-FFF2-40B4-BE49-F238E27FC236}">
                  <a16:creationId xmlns:a16="http://schemas.microsoft.com/office/drawing/2014/main" id="{10C78427-7C34-776B-6AB8-A073C5B3C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341" y="1592833"/>
              <a:ext cx="1253791" cy="2343917"/>
            </a:xfrm>
            <a:prstGeom prst="rect">
              <a:avLst/>
            </a:prstGeom>
          </p:spPr>
        </p:pic>
        <p:pic>
          <p:nvPicPr>
            <p:cNvPr id="25" name="Bilde 24" descr="Et bilde som inneholder sykkel, lett&#10;&#10;Automatisk generert beskrivelse">
              <a:extLst>
                <a:ext uri="{FF2B5EF4-FFF2-40B4-BE49-F238E27FC236}">
                  <a16:creationId xmlns:a16="http://schemas.microsoft.com/office/drawing/2014/main" id="{48DBD6A8-B744-1CA2-B92F-C4A5757D5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9435" y="4398743"/>
              <a:ext cx="2414021" cy="1341123"/>
            </a:xfrm>
            <a:prstGeom prst="rect">
              <a:avLst/>
            </a:prstGeom>
          </p:spPr>
        </p:pic>
        <p:pic>
          <p:nvPicPr>
            <p:cNvPr id="29" name="Bilde 28" descr="Et bilde som inneholder sirkel, gul, Grafikk, line&#10;&#10;Automatisk generert beskrivelse">
              <a:extLst>
                <a:ext uri="{FF2B5EF4-FFF2-40B4-BE49-F238E27FC236}">
                  <a16:creationId xmlns:a16="http://schemas.microsoft.com/office/drawing/2014/main" id="{0E3E4586-2210-B2C1-B8D5-C63B52AB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19" y="4270094"/>
              <a:ext cx="1780644" cy="1782862"/>
            </a:xfrm>
            <a:prstGeom prst="rect">
              <a:avLst/>
            </a:prstGeom>
          </p:spPr>
        </p:pic>
        <p:pic>
          <p:nvPicPr>
            <p:cNvPr id="33" name="Bilde 32" descr="Et bilde som inneholder sketch, design, skjermbilde, sort og hvit&#10;&#10;Automatisk generert beskrivelse">
              <a:extLst>
                <a:ext uri="{FF2B5EF4-FFF2-40B4-BE49-F238E27FC236}">
                  <a16:creationId xmlns:a16="http://schemas.microsoft.com/office/drawing/2014/main" id="{095DE219-1464-81D7-2613-8EA2BA8B9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910" y="1750493"/>
              <a:ext cx="2183499" cy="2122770"/>
            </a:xfrm>
            <a:prstGeom prst="rect">
              <a:avLst/>
            </a:prstGeom>
          </p:spPr>
        </p:pic>
        <p:pic>
          <p:nvPicPr>
            <p:cNvPr id="35" name="Bilde 34" descr="Et bilde som inneholder Mobiltelefon, tegnefilm, sketch, tegning&#10;&#10;Automatisk generert beskrivelse">
              <a:extLst>
                <a:ext uri="{FF2B5EF4-FFF2-40B4-BE49-F238E27FC236}">
                  <a16:creationId xmlns:a16="http://schemas.microsoft.com/office/drawing/2014/main" id="{7E1EADE9-C854-FF97-788B-A211085A1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730" y="1728429"/>
              <a:ext cx="2809536" cy="2020582"/>
            </a:xfrm>
            <a:prstGeom prst="rect">
              <a:avLst/>
            </a:prstGeom>
          </p:spPr>
        </p:pic>
        <p:pic>
          <p:nvPicPr>
            <p:cNvPr id="39" name="Bilde 38" descr="Et bilde som inneholder clip art, symbol, Grafikk, design&#10;&#10;Automatisk generert beskrivelse">
              <a:extLst>
                <a:ext uri="{FF2B5EF4-FFF2-40B4-BE49-F238E27FC236}">
                  <a16:creationId xmlns:a16="http://schemas.microsoft.com/office/drawing/2014/main" id="{AF407EF5-5C9A-9A01-D98E-F45135983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1127" y="4088804"/>
              <a:ext cx="1676006" cy="1889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274586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4C222C5-74F1-D499-5637-34408AE5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815556F-ABE6-372D-0420-F4BD812A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76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34C324E6-92E9-3CFC-D620-F7B290CC9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Løse ikoner: Bærekraftsymboler uten hvit bakgrunn</a:t>
            </a: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5E73E4EE-FACC-BE40-7FE9-A27808D781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927" y="1719488"/>
            <a:ext cx="875947" cy="1094934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D91AE4DC-7F1E-7F7F-8BAC-D0DA89309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159" y="1702236"/>
            <a:ext cx="1170446" cy="1094934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9AF2375D-2D92-9685-1AD7-93B29A97A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923" y="1702236"/>
            <a:ext cx="1094934" cy="1094934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E0FFE449-C86A-0C9B-B347-A372E95E7F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7195" y="1683751"/>
            <a:ext cx="1002407" cy="1109808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ECCEF6D4-ED8A-0101-5513-9F7952D8CC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9626" y="1719488"/>
            <a:ext cx="1128211" cy="1128211"/>
          </a:xfrm>
          <a:prstGeom prst="rect">
            <a:avLst/>
          </a:prstGeom>
        </p:spPr>
      </p:pic>
      <p:pic>
        <p:nvPicPr>
          <p:cNvPr id="11" name="Bilde 10" descr="Et bilde som inneholder tekst, Font, logo, Grafikk&#10;&#10;Automatisk generert beskrivelse">
            <a:extLst>
              <a:ext uri="{FF2B5EF4-FFF2-40B4-BE49-F238E27FC236}">
                <a16:creationId xmlns:a16="http://schemas.microsoft.com/office/drawing/2014/main" id="{9598F5B1-7675-D494-BAAA-79B688B06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56" y="3441974"/>
            <a:ext cx="799795" cy="799795"/>
          </a:xfrm>
          <a:prstGeom prst="rect">
            <a:avLst/>
          </a:prstGeom>
        </p:spPr>
      </p:pic>
      <p:pic>
        <p:nvPicPr>
          <p:cNvPr id="12" name="Bilde 11" descr="Et bilde som inneholder tekst, Font, design, skjermbilde&#10;&#10;Automatisk generert beskrivelse">
            <a:extLst>
              <a:ext uri="{FF2B5EF4-FFF2-40B4-BE49-F238E27FC236}">
                <a16:creationId xmlns:a16="http://schemas.microsoft.com/office/drawing/2014/main" id="{D39A5F2A-EE84-170F-DA16-73DF49508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465" y="3441972"/>
            <a:ext cx="799798" cy="799798"/>
          </a:xfrm>
          <a:prstGeom prst="rect">
            <a:avLst/>
          </a:prstGeom>
        </p:spPr>
      </p:pic>
      <p:pic>
        <p:nvPicPr>
          <p:cNvPr id="13" name="Bilde 12" descr="Et bilde som inneholder design, tekst, Font, Grafikk&#10;&#10;Automatisk generert beskrivelse">
            <a:extLst>
              <a:ext uri="{FF2B5EF4-FFF2-40B4-BE49-F238E27FC236}">
                <a16:creationId xmlns:a16="http://schemas.microsoft.com/office/drawing/2014/main" id="{250E3775-7C99-A623-C1BB-58BBCA542E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158" y="3441971"/>
            <a:ext cx="799800" cy="799800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FA7C7D35-5A02-EFE3-10A5-132BAFE745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260" y="3431327"/>
            <a:ext cx="821089" cy="821089"/>
          </a:xfrm>
          <a:prstGeom prst="rect">
            <a:avLst/>
          </a:prstGeom>
        </p:spPr>
      </p:pic>
      <p:pic>
        <p:nvPicPr>
          <p:cNvPr id="15" name="Bilde 14" descr="Et bilde som inneholder tekst, Font, logo, design&#10;&#10;Automatisk generert beskrivelse">
            <a:extLst>
              <a:ext uri="{FF2B5EF4-FFF2-40B4-BE49-F238E27FC236}">
                <a16:creationId xmlns:a16="http://schemas.microsoft.com/office/drawing/2014/main" id="{604720AF-C454-9434-529A-59D3BD5169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770" y="3431327"/>
            <a:ext cx="821089" cy="821089"/>
          </a:xfrm>
          <a:prstGeom prst="rect">
            <a:avLst/>
          </a:prstGeom>
        </p:spPr>
      </p:pic>
      <p:pic>
        <p:nvPicPr>
          <p:cNvPr id="16" name="Bilde 15" descr="Et bilde som inneholder tekst, logo, Grafikk, Font&#10;&#10;Automatisk generert beskrivelse">
            <a:extLst>
              <a:ext uri="{FF2B5EF4-FFF2-40B4-BE49-F238E27FC236}">
                <a16:creationId xmlns:a16="http://schemas.microsoft.com/office/drawing/2014/main" id="{43DC9BD8-E69F-91E9-ABF4-B62856B41A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66" y="3429000"/>
            <a:ext cx="825742" cy="825742"/>
          </a:xfrm>
          <a:prstGeom prst="rect">
            <a:avLst/>
          </a:prstGeom>
        </p:spPr>
      </p:pic>
      <p:pic>
        <p:nvPicPr>
          <p:cNvPr id="17" name="Bilde 16" descr="Et bilde som inneholder tekst, logo, Font, skjermbilde&#10;&#10;Automatisk generert beskrivelse">
            <a:extLst>
              <a:ext uri="{FF2B5EF4-FFF2-40B4-BE49-F238E27FC236}">
                <a16:creationId xmlns:a16="http://schemas.microsoft.com/office/drawing/2014/main" id="{14229671-AEBF-DF29-98F1-99B9CE4902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616" y="3431325"/>
            <a:ext cx="821092" cy="821092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43966CB5-0D48-CB42-922D-43CFF9E886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1856" y="4434751"/>
            <a:ext cx="799795" cy="799795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ACF2EF97-B571-AC8B-2340-944ED93F0A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0465" y="4434749"/>
            <a:ext cx="799798" cy="799798"/>
          </a:xfrm>
          <a:prstGeom prst="rect">
            <a:avLst/>
          </a:prstGeom>
        </p:spPr>
      </p:pic>
      <p:pic>
        <p:nvPicPr>
          <p:cNvPr id="21" name="Bilde 20">
            <a:extLst>
              <a:ext uri="{FF2B5EF4-FFF2-40B4-BE49-F238E27FC236}">
                <a16:creationId xmlns:a16="http://schemas.microsoft.com/office/drawing/2014/main" id="{6E6D51C1-DFAC-BE17-F5EE-7E7F87C791E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1158" y="4434748"/>
            <a:ext cx="799800" cy="799800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F14D5672-E1D5-564E-4768-903629BADA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1260" y="4424104"/>
            <a:ext cx="821089" cy="821089"/>
          </a:xfrm>
          <a:prstGeom prst="rect">
            <a:avLst/>
          </a:prstGeom>
        </p:spPr>
      </p:pic>
      <p:pic>
        <p:nvPicPr>
          <p:cNvPr id="23" name="Bilde 22">
            <a:extLst>
              <a:ext uri="{FF2B5EF4-FFF2-40B4-BE49-F238E27FC236}">
                <a16:creationId xmlns:a16="http://schemas.microsoft.com/office/drawing/2014/main" id="{6B42484D-C5E8-070D-6DC0-5AA713B4166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770" y="4424104"/>
            <a:ext cx="821089" cy="821089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A82B8FED-F73A-B856-6D40-FC0BA693D6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0366" y="4421777"/>
            <a:ext cx="825742" cy="825742"/>
          </a:xfrm>
          <a:prstGeom prst="rect">
            <a:avLst/>
          </a:prstGeom>
        </p:spPr>
      </p:pic>
      <p:pic>
        <p:nvPicPr>
          <p:cNvPr id="25" name="Bilde 24">
            <a:extLst>
              <a:ext uri="{FF2B5EF4-FFF2-40B4-BE49-F238E27FC236}">
                <a16:creationId xmlns:a16="http://schemas.microsoft.com/office/drawing/2014/main" id="{A27C1136-E97E-F6FD-15B0-AAA368EC384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5616" y="4424102"/>
            <a:ext cx="821092" cy="82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103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BCF9224-8239-1542-A807-10AE4645F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3C84F0F-41D4-895A-5A43-AD277A424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77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0E0E6E1-1BF7-4B9F-02BC-B5DFA6BF8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Løse ikoner uten hvit bakgrunn: mennesker</a:t>
            </a:r>
          </a:p>
        </p:txBody>
      </p:sp>
      <p:pic>
        <p:nvPicPr>
          <p:cNvPr id="6" name="Bilde 5" descr="Et bilde som inneholder Tegnefilm, Animasjon, clip art, illustrasjon&#10;&#10;Automatisk generert beskrivelse">
            <a:extLst>
              <a:ext uri="{FF2B5EF4-FFF2-40B4-BE49-F238E27FC236}">
                <a16:creationId xmlns:a16="http://schemas.microsoft.com/office/drawing/2014/main" id="{F161E45A-C452-E4C6-6B2C-8ED40B396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34" y="2026977"/>
            <a:ext cx="2142049" cy="79574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3DF3798C-7D14-1A64-3A7C-FA006CCF23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1" b="-1559"/>
          <a:stretch/>
        </p:blipFill>
        <p:spPr>
          <a:xfrm>
            <a:off x="2951203" y="1989162"/>
            <a:ext cx="961335" cy="920441"/>
          </a:xfrm>
          <a:prstGeom prst="rect">
            <a:avLst/>
          </a:prstGeom>
        </p:spPr>
      </p:pic>
      <p:pic>
        <p:nvPicPr>
          <p:cNvPr id="11" name="Plassholder for innhold 10" descr="Et bilde som inneholder tegnefilm, illustrasjon, klær, Tegnefilm&#10;&#10;Automatisk generert beskrivelse">
            <a:extLst>
              <a:ext uri="{FF2B5EF4-FFF2-40B4-BE49-F238E27FC236}">
                <a16:creationId xmlns:a16="http://schemas.microsoft.com/office/drawing/2014/main" id="{8C42626B-8388-5ACA-1AC5-CED0AC60A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38" y="1985036"/>
            <a:ext cx="1252148" cy="854787"/>
          </a:xfrm>
          <a:prstGeom prst="rect">
            <a:avLst/>
          </a:prstGeom>
        </p:spPr>
      </p:pic>
      <p:pic>
        <p:nvPicPr>
          <p:cNvPr id="12" name="Bilde 11" descr="Et bilde som inneholder tegning, clip art, tegnefilm&#10;&#10;Automatisk generert beskrivelse">
            <a:extLst>
              <a:ext uri="{FF2B5EF4-FFF2-40B4-BE49-F238E27FC236}">
                <a16:creationId xmlns:a16="http://schemas.microsoft.com/office/drawing/2014/main" id="{5D2F1EC4-FE32-C828-7DF9-C36CC9E7E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52208"/>
            <a:ext cx="537400" cy="920441"/>
          </a:xfrm>
          <a:prstGeom prst="rect">
            <a:avLst/>
          </a:prstGeom>
        </p:spPr>
      </p:pic>
      <p:pic>
        <p:nvPicPr>
          <p:cNvPr id="10" name="Bilde 9" descr="Et bilde som inneholder clip art, tegnefilm&#10;&#10;Automatisk generert beskrivelse">
            <a:extLst>
              <a:ext uri="{FF2B5EF4-FFF2-40B4-BE49-F238E27FC236}">
                <a16:creationId xmlns:a16="http://schemas.microsoft.com/office/drawing/2014/main" id="{6178E6FE-BBCC-0895-2BC0-A898FE3B13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59" y="2005033"/>
            <a:ext cx="714941" cy="893676"/>
          </a:xfrm>
          <a:prstGeom prst="rect">
            <a:avLst/>
          </a:prstGeom>
        </p:spPr>
      </p:pic>
      <p:pic>
        <p:nvPicPr>
          <p:cNvPr id="14" name="Bilde 13" descr="Et bilde som inneholder klær, illustrasjon, Tegnefilm, Animasjon&#10;&#10;Automatisk generert beskrivelse">
            <a:extLst>
              <a:ext uri="{FF2B5EF4-FFF2-40B4-BE49-F238E27FC236}">
                <a16:creationId xmlns:a16="http://schemas.microsoft.com/office/drawing/2014/main" id="{2E25BF11-B44C-5157-6EF9-949B08F847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6" y="3071180"/>
            <a:ext cx="1787353" cy="1191569"/>
          </a:xfrm>
          <a:prstGeom prst="rect">
            <a:avLst/>
          </a:prstGeom>
        </p:spPr>
      </p:pic>
      <p:pic>
        <p:nvPicPr>
          <p:cNvPr id="17" name="Bilde 16" descr="Et bilde som inneholder tegnefilm, clip art, klær&#10;&#10;Automatisk generert beskrivelse">
            <a:extLst>
              <a:ext uri="{FF2B5EF4-FFF2-40B4-BE49-F238E27FC236}">
                <a16:creationId xmlns:a16="http://schemas.microsoft.com/office/drawing/2014/main" id="{0578DE62-4FBC-3E9F-6E6A-682C29C57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544" y="2032596"/>
            <a:ext cx="589827" cy="893677"/>
          </a:xfrm>
          <a:prstGeom prst="rect">
            <a:avLst/>
          </a:prstGeom>
        </p:spPr>
      </p:pic>
      <p:pic>
        <p:nvPicPr>
          <p:cNvPr id="29" name="Bilde 28" descr="Et bilde som inneholder hund, pattedyr, clip art, tegnefilm&#10;&#10;Automatisk generert beskrivelse">
            <a:extLst>
              <a:ext uri="{FF2B5EF4-FFF2-40B4-BE49-F238E27FC236}">
                <a16:creationId xmlns:a16="http://schemas.microsoft.com/office/drawing/2014/main" id="{B1EE95AB-CE54-3017-BCA8-F3FE7E1AA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53" y="3591877"/>
            <a:ext cx="891861" cy="735785"/>
          </a:xfrm>
          <a:prstGeom prst="rect">
            <a:avLst/>
          </a:prstGeom>
        </p:spPr>
      </p:pic>
      <p:pic>
        <p:nvPicPr>
          <p:cNvPr id="53" name="Bilde 52" descr="Et bilde som inneholder illustrasjon, Tegnefilm, tegnefilm, Animasjon&#10;&#10;Automatisk generert beskrivelse">
            <a:extLst>
              <a:ext uri="{FF2B5EF4-FFF2-40B4-BE49-F238E27FC236}">
                <a16:creationId xmlns:a16="http://schemas.microsoft.com/office/drawing/2014/main" id="{9417FBB1-D4F5-32C4-77E9-0AFDFCC766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46" y="1854778"/>
            <a:ext cx="1191569" cy="1191569"/>
          </a:xfrm>
          <a:prstGeom prst="rect">
            <a:avLst/>
          </a:prstGeom>
        </p:spPr>
      </p:pic>
      <p:pic>
        <p:nvPicPr>
          <p:cNvPr id="80" name="Bilde 79" descr="Et bilde som inneholder tegnefilm, paraply&#10;&#10;Automatisk generert beskrivelse">
            <a:extLst>
              <a:ext uri="{FF2B5EF4-FFF2-40B4-BE49-F238E27FC236}">
                <a16:creationId xmlns:a16="http://schemas.microsoft.com/office/drawing/2014/main" id="{B0780E96-DB45-F2EA-4E46-D04FF15031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94" y="3294309"/>
            <a:ext cx="787400" cy="1092200"/>
          </a:xfrm>
          <a:prstGeom prst="rect">
            <a:avLst/>
          </a:prstGeom>
        </p:spPr>
      </p:pic>
      <p:pic>
        <p:nvPicPr>
          <p:cNvPr id="7" name="Bilde 6" descr="Et bilde som inneholder Tegnefilm, klær, Animasjon, tegnefilm&#10;&#10;Automatisk generert beskrivelse">
            <a:extLst>
              <a:ext uri="{FF2B5EF4-FFF2-40B4-BE49-F238E27FC236}">
                <a16:creationId xmlns:a16="http://schemas.microsoft.com/office/drawing/2014/main" id="{60873DFE-7B57-B939-4A7E-169D35B058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16" y="2993333"/>
            <a:ext cx="1584516" cy="1334329"/>
          </a:xfrm>
          <a:prstGeom prst="rect">
            <a:avLst/>
          </a:prstGeom>
        </p:spPr>
      </p:pic>
      <p:pic>
        <p:nvPicPr>
          <p:cNvPr id="13" name="Bilde 12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90E608F6-B042-B869-F8D4-AF324351C24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56" y="3549470"/>
            <a:ext cx="2227647" cy="348909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8A529067-846B-73AB-6A8A-410B659DE72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56" y="4476422"/>
            <a:ext cx="3162300" cy="254000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FD3E0B9E-FD7F-67C7-92AC-E2FD86D2B2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956" y="4066161"/>
            <a:ext cx="31623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4832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F53E17-5CE1-0719-0232-EB54C1577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90256" y="6380686"/>
            <a:ext cx="5689638" cy="138500"/>
          </a:xfrm>
        </p:spPr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027D901-D924-453A-BB58-B0305F56A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78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48410193-A3DD-4EF9-AFA6-9B35251D2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794" y="699551"/>
            <a:ext cx="10666412" cy="1815049"/>
          </a:xfrm>
        </p:spPr>
        <p:txBody>
          <a:bodyPr/>
          <a:lstStyle/>
          <a:p>
            <a:r>
              <a:rPr lang="nb-NO" dirty="0"/>
              <a:t>Diverse løse ikoner uten hvit bakgrunn:</a:t>
            </a:r>
          </a:p>
        </p:txBody>
      </p:sp>
      <p:pic>
        <p:nvPicPr>
          <p:cNvPr id="7" name="Bilde 6" descr="Et bilde som inneholder gul, Fargerikt, Rektangel, mønster&#10;&#10;Automatisk generert beskrivelse">
            <a:extLst>
              <a:ext uri="{FF2B5EF4-FFF2-40B4-BE49-F238E27FC236}">
                <a16:creationId xmlns:a16="http://schemas.microsoft.com/office/drawing/2014/main" id="{D0BF960A-0A30-F255-0EA2-FB3DEDD67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5" y="2321488"/>
            <a:ext cx="874778" cy="996698"/>
          </a:xfrm>
          <a:prstGeom prst="rect">
            <a:avLst/>
          </a:prstGeom>
        </p:spPr>
      </p:pic>
      <p:pic>
        <p:nvPicPr>
          <p:cNvPr id="27" name="Bilde 26">
            <a:extLst>
              <a:ext uri="{FF2B5EF4-FFF2-40B4-BE49-F238E27FC236}">
                <a16:creationId xmlns:a16="http://schemas.microsoft.com/office/drawing/2014/main" id="{A9796162-603B-A60F-0037-5964D0F796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r="14149"/>
          <a:stretch/>
        </p:blipFill>
        <p:spPr>
          <a:xfrm>
            <a:off x="2218625" y="2277214"/>
            <a:ext cx="954234" cy="134047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920E35D3-AF7F-6D5F-6AD9-EBFDF1BB8E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5" b="15225"/>
          <a:stretch/>
        </p:blipFill>
        <p:spPr>
          <a:xfrm>
            <a:off x="1162390" y="2465898"/>
            <a:ext cx="1374797" cy="963102"/>
          </a:xfrm>
          <a:prstGeom prst="rect">
            <a:avLst/>
          </a:prstGeom>
        </p:spPr>
      </p:pic>
      <p:pic>
        <p:nvPicPr>
          <p:cNvPr id="8" name="Bilde 7" descr="Et bilde som inneholder vindu, skjermbilde, kvadrat, Rektangel&#10;&#10;Automatisk generert beskrivelse">
            <a:extLst>
              <a:ext uri="{FF2B5EF4-FFF2-40B4-BE49-F238E27FC236}">
                <a16:creationId xmlns:a16="http://schemas.microsoft.com/office/drawing/2014/main" id="{92863C49-CDCA-B6E0-362C-E253BD25D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788384"/>
            <a:ext cx="3056709" cy="2537069"/>
          </a:xfrm>
          <a:prstGeom prst="rect">
            <a:avLst/>
          </a:prstGeom>
        </p:spPr>
      </p:pic>
      <p:pic>
        <p:nvPicPr>
          <p:cNvPr id="10" name="Bilde 9" descr="Et bilde som inneholder skjermbilde, design, Rektangel, Grafikk&#10;&#10;Automatisk generert beskrivelse">
            <a:extLst>
              <a:ext uri="{FF2B5EF4-FFF2-40B4-BE49-F238E27FC236}">
                <a16:creationId xmlns:a16="http://schemas.microsoft.com/office/drawing/2014/main" id="{D9A00843-B9D5-6687-294D-BE1BC0C2AD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937" y="5276225"/>
            <a:ext cx="1872078" cy="926679"/>
          </a:xfrm>
          <a:prstGeom prst="rect">
            <a:avLst/>
          </a:prstGeom>
        </p:spPr>
      </p:pic>
      <p:pic>
        <p:nvPicPr>
          <p:cNvPr id="11" name="Bilde 10" descr="Et bilde som inneholder skjermbilde, kvadrat, Rektangel, piksel&#10;&#10;Automatisk generert beskrivelse">
            <a:extLst>
              <a:ext uri="{FF2B5EF4-FFF2-40B4-BE49-F238E27FC236}">
                <a16:creationId xmlns:a16="http://schemas.microsoft.com/office/drawing/2014/main" id="{619C56E9-CCC4-BDE1-F0F9-AED5DEC08F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71" y="4202165"/>
            <a:ext cx="1542510" cy="2056679"/>
          </a:xfrm>
          <a:prstGeom prst="rect">
            <a:avLst/>
          </a:prstGeom>
        </p:spPr>
      </p:pic>
      <p:pic>
        <p:nvPicPr>
          <p:cNvPr id="12" name="Bilde 11" descr="Et bilde som inneholder Rektangel, skjermbilde, diagram, kvadrat&#10;&#10;Automatisk generert beskrivelse">
            <a:extLst>
              <a:ext uri="{FF2B5EF4-FFF2-40B4-BE49-F238E27FC236}">
                <a16:creationId xmlns:a16="http://schemas.microsoft.com/office/drawing/2014/main" id="{51802745-8AD2-4377-96DE-9532182705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47" y="5309227"/>
            <a:ext cx="1787353" cy="893677"/>
          </a:xfrm>
          <a:prstGeom prst="rect">
            <a:avLst/>
          </a:prstGeom>
        </p:spPr>
      </p:pic>
      <p:pic>
        <p:nvPicPr>
          <p:cNvPr id="13" name="Bilde 12" descr="Et bilde som inneholder piksel, design&#10;&#10;Automatisk generert beskrivelse med middels konfidens">
            <a:extLst>
              <a:ext uri="{FF2B5EF4-FFF2-40B4-BE49-F238E27FC236}">
                <a16:creationId xmlns:a16="http://schemas.microsoft.com/office/drawing/2014/main" id="{415B1B1B-2FC2-A8B0-6B69-E94E0B9EA2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72" y="4514533"/>
            <a:ext cx="1988461" cy="1810920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183F1329-5BE1-6E9C-F722-D1980FEDF9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798" y="1853790"/>
            <a:ext cx="8226732" cy="804116"/>
          </a:xfrm>
          <a:prstGeom prst="rect">
            <a:avLst/>
          </a:prstGeom>
        </p:spPr>
      </p:pic>
      <p:pic>
        <p:nvPicPr>
          <p:cNvPr id="16" name="Bilde 15" descr="Et bilde som inneholder skjermbilde, Rektangel, line, Fargerikt&#10;&#10;Automatisk generert beskrivelse">
            <a:extLst>
              <a:ext uri="{FF2B5EF4-FFF2-40B4-BE49-F238E27FC236}">
                <a16:creationId xmlns:a16="http://schemas.microsoft.com/office/drawing/2014/main" id="{E13AA9EB-4859-4AD0-F194-BC8712E88C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686" y="2595208"/>
            <a:ext cx="4086503" cy="681084"/>
          </a:xfrm>
          <a:prstGeom prst="rect">
            <a:avLst/>
          </a:prstGeom>
        </p:spPr>
      </p:pic>
      <p:pic>
        <p:nvPicPr>
          <p:cNvPr id="17" name="Bilde 16" descr="Et bilde som inneholder transport, kjøretøy, Landkjøretøy, Transportmiddel&#10;&#10;Automatisk generert beskrivelse">
            <a:extLst>
              <a:ext uri="{FF2B5EF4-FFF2-40B4-BE49-F238E27FC236}">
                <a16:creationId xmlns:a16="http://schemas.microsoft.com/office/drawing/2014/main" id="{08B6CB7D-E388-57EF-7D0E-4705015882F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60" y="2809402"/>
            <a:ext cx="2309764" cy="1855233"/>
          </a:xfrm>
          <a:prstGeom prst="rect">
            <a:avLst/>
          </a:prstGeom>
        </p:spPr>
      </p:pic>
      <p:pic>
        <p:nvPicPr>
          <p:cNvPr id="19" name="Bilde 18" descr="Et bilde som inneholder skjermbilde, clip art, design&#10;&#10;Automatisk generert beskrivelse">
            <a:extLst>
              <a:ext uri="{FF2B5EF4-FFF2-40B4-BE49-F238E27FC236}">
                <a16:creationId xmlns:a16="http://schemas.microsoft.com/office/drawing/2014/main" id="{B94860C7-90E6-73F7-2EBC-4F822BCEAC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600" y="4010415"/>
            <a:ext cx="1526538" cy="1144904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4C7B5498-12C5-419D-D0B0-7ED4B4E363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50" y="3468897"/>
            <a:ext cx="357471" cy="1191570"/>
          </a:xfrm>
          <a:prstGeom prst="rect">
            <a:avLst/>
          </a:prstGeom>
        </p:spPr>
      </p:pic>
      <p:pic>
        <p:nvPicPr>
          <p:cNvPr id="23" name="Bilde 22" descr="Et bilde som inneholder symbol, logo, Grafikk, design&#10;&#10;Automatisk generert beskrivelse">
            <a:extLst>
              <a:ext uri="{FF2B5EF4-FFF2-40B4-BE49-F238E27FC236}">
                <a16:creationId xmlns:a16="http://schemas.microsoft.com/office/drawing/2014/main" id="{7B3553AD-A67E-6742-FE89-15FE29CD67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563" y="3477193"/>
            <a:ext cx="429808" cy="1081033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B90EED46-3937-42D1-8204-AB6E7E82117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098" y="2631636"/>
            <a:ext cx="1276866" cy="1179327"/>
          </a:xfrm>
          <a:prstGeom prst="rect">
            <a:avLst/>
          </a:prstGeom>
        </p:spPr>
      </p:pic>
      <p:pic>
        <p:nvPicPr>
          <p:cNvPr id="28" name="Bilde 27">
            <a:extLst>
              <a:ext uri="{FF2B5EF4-FFF2-40B4-BE49-F238E27FC236}">
                <a16:creationId xmlns:a16="http://schemas.microsoft.com/office/drawing/2014/main" id="{29482C73-34E3-742C-A1C2-5A259C82E97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758365"/>
            <a:ext cx="967591" cy="893677"/>
          </a:xfrm>
          <a:prstGeom prst="rect">
            <a:avLst/>
          </a:prstGeom>
        </p:spPr>
      </p:pic>
      <p:pic>
        <p:nvPicPr>
          <p:cNvPr id="29" name="Bilde 28" descr="Et bilde som inneholder verktøy, øks, design&#10;&#10;Automatisk generert beskrivelse">
            <a:extLst>
              <a:ext uri="{FF2B5EF4-FFF2-40B4-BE49-F238E27FC236}">
                <a16:creationId xmlns:a16="http://schemas.microsoft.com/office/drawing/2014/main" id="{D8E1E462-8A8F-EA24-7D6F-368C88D613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256" y="4087262"/>
            <a:ext cx="723711" cy="723711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FF4A01B-4638-0E39-67BC-830E7D97F4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6368" y="2631635"/>
            <a:ext cx="1276865" cy="1179327"/>
          </a:xfrm>
          <a:prstGeom prst="rect">
            <a:avLst/>
          </a:prstGeom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FA36F578-A5DA-4F3F-2CE9-3C3F88D6CF5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9" r="14149"/>
          <a:stretch/>
        </p:blipFill>
        <p:spPr>
          <a:xfrm>
            <a:off x="2882138" y="2311371"/>
            <a:ext cx="962374" cy="13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524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480D4265-D7A1-07EF-3B00-9F3F0C59F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1F0DA39-437A-3426-256C-5E1C81C74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79</a:t>
            </a:fld>
            <a:endParaRPr lang="nb-NO"/>
          </a:p>
        </p:txBody>
      </p:sp>
      <p:pic>
        <p:nvPicPr>
          <p:cNvPr id="4" name="Bilde 3" descr="Et bilde som inneholder Grafikk&#10;&#10;Automatisk generert beskrivelse">
            <a:extLst>
              <a:ext uri="{FF2B5EF4-FFF2-40B4-BE49-F238E27FC236}">
                <a16:creationId xmlns:a16="http://schemas.microsoft.com/office/drawing/2014/main" id="{F06A7BEC-21FB-1FC2-DB1F-A3F6BD840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35" y="4117786"/>
            <a:ext cx="1823619" cy="1098566"/>
          </a:xfrm>
          <a:prstGeom prst="rect">
            <a:avLst/>
          </a:prstGeom>
        </p:spPr>
      </p:pic>
      <p:pic>
        <p:nvPicPr>
          <p:cNvPr id="5" name="Bilde 4" descr="Et bilde som inneholder skjermbilde&#10;&#10;Automatisk generert beskrivelse">
            <a:extLst>
              <a:ext uri="{FF2B5EF4-FFF2-40B4-BE49-F238E27FC236}">
                <a16:creationId xmlns:a16="http://schemas.microsoft.com/office/drawing/2014/main" id="{8C458A7F-7E2C-99C7-A1B6-0D74D169F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3" y="964458"/>
            <a:ext cx="3922231" cy="2871833"/>
          </a:xfrm>
          <a:prstGeom prst="rect">
            <a:avLst/>
          </a:prstGeom>
        </p:spPr>
      </p:pic>
      <p:pic>
        <p:nvPicPr>
          <p:cNvPr id="6" name="Bilde 5" descr="Et bilde som inneholder Grafikk, design, kreativitet&#10;&#10;Automatisk generert beskrivelse med middels konfidens">
            <a:extLst>
              <a:ext uri="{FF2B5EF4-FFF2-40B4-BE49-F238E27FC236}">
                <a16:creationId xmlns:a16="http://schemas.microsoft.com/office/drawing/2014/main" id="{2203BE51-D4FA-CAA4-22B7-8A22DE09C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790" y="1223319"/>
            <a:ext cx="1803264" cy="1086304"/>
          </a:xfrm>
          <a:prstGeom prst="rect">
            <a:avLst/>
          </a:prstGeom>
        </p:spPr>
      </p:pic>
      <p:pic>
        <p:nvPicPr>
          <p:cNvPr id="7" name="Bilde 6" descr="Et bilde som inneholder sirkel, kreativitet&#10;&#10;Automatisk generert beskrivelse">
            <a:extLst>
              <a:ext uri="{FF2B5EF4-FFF2-40B4-BE49-F238E27FC236}">
                <a16:creationId xmlns:a16="http://schemas.microsoft.com/office/drawing/2014/main" id="{8FB25A87-0BDB-0817-A371-74853C7731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943" y="2761375"/>
            <a:ext cx="2557474" cy="82167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AC96AE88-CC04-5E3F-8A3F-F0A8DD7D82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3959" y="1167928"/>
            <a:ext cx="1684342" cy="2464890"/>
          </a:xfrm>
          <a:prstGeom prst="rect">
            <a:avLst/>
          </a:prstGeom>
        </p:spPr>
      </p:pic>
      <p:pic>
        <p:nvPicPr>
          <p:cNvPr id="9" name="Bilde 8" descr="Et bilde som inneholder gul, skjermbilde, Rektangel, Grafikk&#10;&#10;Automatisk generert beskrivelse">
            <a:extLst>
              <a:ext uri="{FF2B5EF4-FFF2-40B4-BE49-F238E27FC236}">
                <a16:creationId xmlns:a16="http://schemas.microsoft.com/office/drawing/2014/main" id="{1105C027-A702-ABBC-83EC-BEB204E877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24" y="3064038"/>
            <a:ext cx="695764" cy="869705"/>
          </a:xfrm>
          <a:prstGeom prst="rect">
            <a:avLst/>
          </a:prstGeom>
        </p:spPr>
      </p:pic>
      <p:pic>
        <p:nvPicPr>
          <p:cNvPr id="10" name="Bilde 9" descr="Et bilde som inneholder tegning, clip art, illustrasjon&#10;&#10;Automatisk generert beskrivelse">
            <a:extLst>
              <a:ext uri="{FF2B5EF4-FFF2-40B4-BE49-F238E27FC236}">
                <a16:creationId xmlns:a16="http://schemas.microsoft.com/office/drawing/2014/main" id="{A4EECA51-6269-ABE5-2381-8298FEE582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08" y="3583053"/>
            <a:ext cx="1210830" cy="1816246"/>
          </a:xfrm>
          <a:prstGeom prst="rect">
            <a:avLst/>
          </a:prstGeom>
        </p:spPr>
      </p:pic>
      <p:pic>
        <p:nvPicPr>
          <p:cNvPr id="11" name="Bilde 10" descr="Et bilde som inneholder kreativitet&#10;&#10;Automatisk generert beskrivelse med middels konfidens">
            <a:extLst>
              <a:ext uri="{FF2B5EF4-FFF2-40B4-BE49-F238E27FC236}">
                <a16:creationId xmlns:a16="http://schemas.microsoft.com/office/drawing/2014/main" id="{FFAF3DB6-2423-85CC-004E-F95C8BEFF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892" y="3681746"/>
            <a:ext cx="1362078" cy="1816103"/>
          </a:xfrm>
          <a:prstGeom prst="rect">
            <a:avLst/>
          </a:prstGeom>
        </p:spPr>
      </p:pic>
      <p:pic>
        <p:nvPicPr>
          <p:cNvPr id="12" name="Bilde 11" descr="Et bilde som inneholder symbol, Grafikk, Font, design&#10;&#10;Automatisk generert beskrivelse">
            <a:extLst>
              <a:ext uri="{FF2B5EF4-FFF2-40B4-BE49-F238E27FC236}">
                <a16:creationId xmlns:a16="http://schemas.microsoft.com/office/drawing/2014/main" id="{CB9E96A2-0A2B-F7AF-504D-942EE0E932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523" y="1474970"/>
            <a:ext cx="526420" cy="526420"/>
          </a:xfrm>
          <a:prstGeom prst="rect">
            <a:avLst/>
          </a:prstGeom>
        </p:spPr>
      </p:pic>
      <p:pic>
        <p:nvPicPr>
          <p:cNvPr id="13" name="Bilde 12" descr="Et bilde som inneholder Himmellegeme, skjermbilde, Astronomisk begivenhet, måne&#10;&#10;Automatisk generert beskrivelse">
            <a:extLst>
              <a:ext uri="{FF2B5EF4-FFF2-40B4-BE49-F238E27FC236}">
                <a16:creationId xmlns:a16="http://schemas.microsoft.com/office/drawing/2014/main" id="{241FD714-6079-66B2-F3B3-F43DDFDEA6E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67" y="4220231"/>
            <a:ext cx="893677" cy="893677"/>
          </a:xfrm>
          <a:prstGeom prst="rect">
            <a:avLst/>
          </a:prstGeom>
        </p:spPr>
      </p:pic>
      <p:pic>
        <p:nvPicPr>
          <p:cNvPr id="15" name="Bilde 14" descr="Et bilde som inneholder Symmetri, line, sort, sirkel&#10;&#10;Automatisk generert beskrivelse">
            <a:extLst>
              <a:ext uri="{FF2B5EF4-FFF2-40B4-BE49-F238E27FC236}">
                <a16:creationId xmlns:a16="http://schemas.microsoft.com/office/drawing/2014/main" id="{674D0365-748B-B95B-1B9D-838F7268DC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804" y="2690928"/>
            <a:ext cx="1684341" cy="1242815"/>
          </a:xfrm>
          <a:prstGeom prst="rect">
            <a:avLst/>
          </a:prstGeom>
        </p:spPr>
      </p:pic>
      <p:pic>
        <p:nvPicPr>
          <p:cNvPr id="17" name="Bilde 16" descr="Et bilde som inneholder skjermbilde, design&#10;&#10;Automatisk generert beskrivelse">
            <a:extLst>
              <a:ext uri="{FF2B5EF4-FFF2-40B4-BE49-F238E27FC236}">
                <a16:creationId xmlns:a16="http://schemas.microsoft.com/office/drawing/2014/main" id="{3D020EDC-35E3-07EF-315A-C56D34D0BF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492" y="1234006"/>
            <a:ext cx="838200" cy="1257300"/>
          </a:xfrm>
          <a:prstGeom prst="rect">
            <a:avLst/>
          </a:prstGeom>
        </p:spPr>
      </p:pic>
      <p:pic>
        <p:nvPicPr>
          <p:cNvPr id="19" name="Bilde 18" descr="Et bilde som inneholder tegnefilm, clip art&#10;&#10;Automatisk generert beskrivelse">
            <a:extLst>
              <a:ext uri="{FF2B5EF4-FFF2-40B4-BE49-F238E27FC236}">
                <a16:creationId xmlns:a16="http://schemas.microsoft.com/office/drawing/2014/main" id="{F3936FFF-D4D2-A83F-F15A-4FED126DE8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405" y="1474970"/>
            <a:ext cx="723900" cy="1117600"/>
          </a:xfrm>
          <a:prstGeom prst="rect">
            <a:avLst/>
          </a:prstGeom>
        </p:spPr>
      </p:pic>
      <p:pic>
        <p:nvPicPr>
          <p:cNvPr id="21" name="Bilde 20" descr="Et bilde som inneholder Grafikk, clip art, sirkel, sort&#10;&#10;Automatisk generert beskrivelse">
            <a:extLst>
              <a:ext uri="{FF2B5EF4-FFF2-40B4-BE49-F238E27FC236}">
                <a16:creationId xmlns:a16="http://schemas.microsoft.com/office/drawing/2014/main" id="{0C8FE7EB-7C6C-61F5-A855-7FB6F1C779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145" y="2512792"/>
            <a:ext cx="685800" cy="558800"/>
          </a:xfrm>
          <a:prstGeom prst="rect">
            <a:avLst/>
          </a:prstGeom>
        </p:spPr>
      </p:pic>
      <p:pic>
        <p:nvPicPr>
          <p:cNvPr id="25" name="Bilde 24" descr="Et bilde som inneholder fugl, Rektangel, design&#10;&#10;Automatisk generert beskrivelse">
            <a:extLst>
              <a:ext uri="{FF2B5EF4-FFF2-40B4-BE49-F238E27FC236}">
                <a16:creationId xmlns:a16="http://schemas.microsoft.com/office/drawing/2014/main" id="{26790253-D900-3632-961F-1427194349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67" y="3836291"/>
            <a:ext cx="2304755" cy="1438429"/>
          </a:xfrm>
          <a:prstGeom prst="rect">
            <a:avLst/>
          </a:prstGeom>
        </p:spPr>
      </p:pic>
      <p:pic>
        <p:nvPicPr>
          <p:cNvPr id="27" name="Bilde 2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F9D34C66-2704-9ED0-7976-46BC8433173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619" y="3875136"/>
            <a:ext cx="866208" cy="231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4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8">
            <a:extLst>
              <a:ext uri="{FF2B5EF4-FFF2-40B4-BE49-F238E27FC236}">
                <a16:creationId xmlns:a16="http://schemas.microsoft.com/office/drawing/2014/main" id="{16A25F25-D16E-237B-BA20-94A78828B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909176" cy="6858000"/>
          </a:xfrm>
          <a:prstGeom prst="rect">
            <a:avLst/>
          </a:prstGeom>
        </p:spPr>
      </p:pic>
      <p:sp>
        <p:nvSpPr>
          <p:cNvPr id="5" name="Tittel 4">
            <a:extLst>
              <a:ext uri="{FF2B5EF4-FFF2-40B4-BE49-F238E27FC236}">
                <a16:creationId xmlns:a16="http://schemas.microsoft.com/office/drawing/2014/main" id="{1F90AE4F-3A4B-4984-B6FB-8B69C813D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80" y="2071399"/>
            <a:ext cx="4636709" cy="3830551"/>
          </a:xfrm>
        </p:spPr>
        <p:txBody>
          <a:bodyPr wrap="square" anchor="t">
            <a:noAutofit/>
          </a:bodyPr>
          <a:lstStyle/>
          <a:p>
            <a:pPr>
              <a:lnSpc>
                <a:spcPct val="100000"/>
              </a:lnSpc>
            </a:pPr>
            <a:r>
              <a:rPr lang="nb-NO" sz="2400" b="0" dirty="0"/>
              <a:t>Kraftig vekst i kollektivtransporten før pandemien inntraff i 2020. </a:t>
            </a:r>
            <a:br>
              <a:rPr lang="nb-NO" sz="2400" b="0" dirty="0">
                <a:cs typeface="Arial"/>
              </a:rPr>
            </a:br>
            <a:br>
              <a:rPr lang="nb-NO" sz="2400" b="0" dirty="0"/>
            </a:br>
            <a:r>
              <a:rPr lang="nb-NO" sz="2400" b="0" dirty="0"/>
              <a:t>Fra 2022 ser vi igjen en stor vekst, og de reisende er på vei tilbake til alle tre driftsarter.</a:t>
            </a:r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ADCA85F-BB5B-4207-997F-C1E54033A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D6EB58C-EB1C-4DFC-9D75-271FEA280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219CE7C-4653-407B-A105-0F68A650B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4165" y="803173"/>
            <a:ext cx="4140647" cy="525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027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Bilde 60" descr="Et bilde som inneholder hest, sketch, tegning&#10;&#10;Automatisk generert beskrivelse">
            <a:extLst>
              <a:ext uri="{FF2B5EF4-FFF2-40B4-BE49-F238E27FC236}">
                <a16:creationId xmlns:a16="http://schemas.microsoft.com/office/drawing/2014/main" id="{896E5C3B-7D8C-A156-B0E1-D852279E7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43" y="187297"/>
            <a:ext cx="1946040" cy="973020"/>
          </a:xfrm>
          <a:prstGeom prst="rect">
            <a:avLst/>
          </a:prstGeom>
        </p:spPr>
      </p:pic>
      <p:pic>
        <p:nvPicPr>
          <p:cNvPr id="63" name="Bilde 62" descr="Et bilde som inneholder design&#10;&#10;Automatisk generert beskrivelse">
            <a:extLst>
              <a:ext uri="{FF2B5EF4-FFF2-40B4-BE49-F238E27FC236}">
                <a16:creationId xmlns:a16="http://schemas.microsoft.com/office/drawing/2014/main" id="{D4978ED4-2B56-7749-0551-DD365CC5C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15" y="1052750"/>
            <a:ext cx="1604204" cy="853059"/>
          </a:xfrm>
          <a:prstGeom prst="rect">
            <a:avLst/>
          </a:prstGeom>
        </p:spPr>
      </p:pic>
      <p:pic>
        <p:nvPicPr>
          <p:cNvPr id="65" name="Bilde 64" descr="Et bilde som inneholder tegnefilm, skjermbilde, Tegnefilm&#10;&#10;Automatisk generert beskrivelse">
            <a:extLst>
              <a:ext uri="{FF2B5EF4-FFF2-40B4-BE49-F238E27FC236}">
                <a16:creationId xmlns:a16="http://schemas.microsoft.com/office/drawing/2014/main" id="{E1A4FCBF-5B43-9CB0-DB27-D525782BF1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57" y="3030207"/>
            <a:ext cx="1983718" cy="1191633"/>
          </a:xfrm>
          <a:prstGeom prst="rect">
            <a:avLst/>
          </a:prstGeom>
        </p:spPr>
      </p:pic>
      <p:pic>
        <p:nvPicPr>
          <p:cNvPr id="67" name="Bilde 66">
            <a:extLst>
              <a:ext uri="{FF2B5EF4-FFF2-40B4-BE49-F238E27FC236}">
                <a16:creationId xmlns:a16="http://schemas.microsoft.com/office/drawing/2014/main" id="{34090FE3-3EC5-0113-409A-D1C635BAF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33" y="3896102"/>
            <a:ext cx="1167716" cy="778477"/>
          </a:xfrm>
          <a:prstGeom prst="rect">
            <a:avLst/>
          </a:prstGeom>
        </p:spPr>
      </p:pic>
      <p:pic>
        <p:nvPicPr>
          <p:cNvPr id="69" name="Bilde 68" descr="Et bilde som inneholder tegnefilm, clip art, kreativitet, kunst&#10;&#10;Automatisk generert beskrivelse">
            <a:extLst>
              <a:ext uri="{FF2B5EF4-FFF2-40B4-BE49-F238E27FC236}">
                <a16:creationId xmlns:a16="http://schemas.microsoft.com/office/drawing/2014/main" id="{EB514C80-00D7-094A-92AC-FE2FB8ADB7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636" y="2285948"/>
            <a:ext cx="1207201" cy="1098514"/>
          </a:xfrm>
          <a:prstGeom prst="rect">
            <a:avLst/>
          </a:prstGeom>
        </p:spPr>
      </p:pic>
      <p:pic>
        <p:nvPicPr>
          <p:cNvPr id="71" name="Bilde 70" descr="Et bilde som inneholder skjermbilde, Rektangel&#10;&#10;Automatisk generert beskrivelse">
            <a:extLst>
              <a:ext uri="{FF2B5EF4-FFF2-40B4-BE49-F238E27FC236}">
                <a16:creationId xmlns:a16="http://schemas.microsoft.com/office/drawing/2014/main" id="{A6EE9965-A4C3-952A-5199-4E21F7E097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41" y="1821506"/>
            <a:ext cx="1761769" cy="1005454"/>
          </a:xfrm>
          <a:prstGeom prst="rect">
            <a:avLst/>
          </a:prstGeom>
        </p:spPr>
      </p:pic>
      <p:pic>
        <p:nvPicPr>
          <p:cNvPr id="73" name="Bilde 72" descr="Et bilde som inneholder sirkel, silhuett&#10;&#10;Automatisk generert beskrivelse">
            <a:extLst>
              <a:ext uri="{FF2B5EF4-FFF2-40B4-BE49-F238E27FC236}">
                <a16:creationId xmlns:a16="http://schemas.microsoft.com/office/drawing/2014/main" id="{34FC76E9-2A73-F14A-F2FF-3C62F8903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66" y="3694071"/>
            <a:ext cx="1570900" cy="1000123"/>
          </a:xfrm>
          <a:prstGeom prst="rect">
            <a:avLst/>
          </a:prstGeom>
        </p:spPr>
      </p:pic>
      <p:pic>
        <p:nvPicPr>
          <p:cNvPr id="75" name="Bilde 74" descr="Et bilde som inneholder Font, symbol, logo, Grafikk&#10;&#10;Automatisk generert beskrivelse">
            <a:extLst>
              <a:ext uri="{FF2B5EF4-FFF2-40B4-BE49-F238E27FC236}">
                <a16:creationId xmlns:a16="http://schemas.microsoft.com/office/drawing/2014/main" id="{C57C5C78-F9A5-36AC-95EE-A85614F47F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689" y="3768864"/>
            <a:ext cx="1406648" cy="895551"/>
          </a:xfrm>
          <a:prstGeom prst="rect">
            <a:avLst/>
          </a:prstGeom>
        </p:spPr>
      </p:pic>
      <p:pic>
        <p:nvPicPr>
          <p:cNvPr id="77" name="Bilde 76" descr="Et bilde som inneholder skjermbilde, Font, Grafikk, design&#10;&#10;Automatisk generert beskrivelse">
            <a:extLst>
              <a:ext uri="{FF2B5EF4-FFF2-40B4-BE49-F238E27FC236}">
                <a16:creationId xmlns:a16="http://schemas.microsoft.com/office/drawing/2014/main" id="{4A5F1C18-42CD-1957-18FA-1F6E1C887A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0" y="2757116"/>
            <a:ext cx="2301478" cy="920591"/>
          </a:xfrm>
          <a:prstGeom prst="rect">
            <a:avLst/>
          </a:prstGeom>
        </p:spPr>
      </p:pic>
      <p:pic>
        <p:nvPicPr>
          <p:cNvPr id="79" name="Bilde 78" descr="Et bilde som inneholder tegning, sketch, kunst, silhuett&#10;&#10;Automatisk generert beskrivelse">
            <a:extLst>
              <a:ext uri="{FF2B5EF4-FFF2-40B4-BE49-F238E27FC236}">
                <a16:creationId xmlns:a16="http://schemas.microsoft.com/office/drawing/2014/main" id="{AEC41D3E-B20C-7778-1EBF-E39EFA1C38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097" y="1547929"/>
            <a:ext cx="1486732" cy="1256450"/>
          </a:xfrm>
          <a:prstGeom prst="rect">
            <a:avLst/>
          </a:prstGeom>
        </p:spPr>
      </p:pic>
      <p:pic>
        <p:nvPicPr>
          <p:cNvPr id="81" name="Bilde 80" descr="Et bilde som inneholder clip art, tegnefilm, design, illustrasjon&#10;&#10;Automatisk generert beskrivelse">
            <a:extLst>
              <a:ext uri="{FF2B5EF4-FFF2-40B4-BE49-F238E27FC236}">
                <a16:creationId xmlns:a16="http://schemas.microsoft.com/office/drawing/2014/main" id="{46A9C656-E63B-8ADD-E64E-DCB51A528A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09" y="307625"/>
            <a:ext cx="933385" cy="1053155"/>
          </a:xfrm>
          <a:prstGeom prst="rect">
            <a:avLst/>
          </a:prstGeom>
        </p:spPr>
      </p:pic>
      <p:pic>
        <p:nvPicPr>
          <p:cNvPr id="83" name="Bilde 82" descr="Et bilde som inneholder buss, Transportmiddel, offentlig transport, kjøretøy&#10;&#10;Automatisk generert beskrivelse">
            <a:extLst>
              <a:ext uri="{FF2B5EF4-FFF2-40B4-BE49-F238E27FC236}">
                <a16:creationId xmlns:a16="http://schemas.microsoft.com/office/drawing/2014/main" id="{68B859AD-5E1D-4961-5D3D-C9612723F2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0" y="3768864"/>
            <a:ext cx="2680846" cy="1025521"/>
          </a:xfrm>
          <a:prstGeom prst="rect">
            <a:avLst/>
          </a:prstGeom>
        </p:spPr>
      </p:pic>
      <p:pic>
        <p:nvPicPr>
          <p:cNvPr id="85" name="Bilde 84" descr="Et bilde som inneholder buss, kjøretøy, tegnefilm, illustrasjon&#10;&#10;Automatisk generert beskrivelse">
            <a:extLst>
              <a:ext uri="{FF2B5EF4-FFF2-40B4-BE49-F238E27FC236}">
                <a16:creationId xmlns:a16="http://schemas.microsoft.com/office/drawing/2014/main" id="{B0D05147-3A3F-AD54-4CDD-69386E9D61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542" y="5015396"/>
            <a:ext cx="1406925" cy="1005454"/>
          </a:xfrm>
          <a:prstGeom prst="rect">
            <a:avLst/>
          </a:prstGeom>
        </p:spPr>
      </p:pic>
      <p:pic>
        <p:nvPicPr>
          <p:cNvPr id="87" name="Bilde 86" descr="Et bilde som inneholder tekst, Font, skjermbilde, Grafikk&#10;&#10;Automatisk generert beskrivelse">
            <a:extLst>
              <a:ext uri="{FF2B5EF4-FFF2-40B4-BE49-F238E27FC236}">
                <a16:creationId xmlns:a16="http://schemas.microsoft.com/office/drawing/2014/main" id="{85409302-7B81-36DB-CA39-C1D23C2326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439" y="278029"/>
            <a:ext cx="691498" cy="1108358"/>
          </a:xfrm>
          <a:prstGeom prst="rect">
            <a:avLst/>
          </a:prstGeom>
        </p:spPr>
      </p:pic>
      <p:pic>
        <p:nvPicPr>
          <p:cNvPr id="89" name="Bilde 88" descr="Et bilde som inneholder Grafikk, diagram, design&#10;&#10;Automatisk generert beskrivelse">
            <a:extLst>
              <a:ext uri="{FF2B5EF4-FFF2-40B4-BE49-F238E27FC236}">
                <a16:creationId xmlns:a16="http://schemas.microsoft.com/office/drawing/2014/main" id="{F6AE7071-77C5-1741-8F81-B992493F0E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253" y="1455327"/>
            <a:ext cx="2452198" cy="1152176"/>
          </a:xfrm>
          <a:prstGeom prst="rect">
            <a:avLst/>
          </a:prstGeom>
        </p:spPr>
      </p:pic>
      <p:pic>
        <p:nvPicPr>
          <p:cNvPr id="91" name="Bilde 90">
            <a:extLst>
              <a:ext uri="{FF2B5EF4-FFF2-40B4-BE49-F238E27FC236}">
                <a16:creationId xmlns:a16="http://schemas.microsoft.com/office/drawing/2014/main" id="{8245190F-5EE0-0C53-72BE-F6B618AA96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66" y="5311426"/>
            <a:ext cx="3426640" cy="920590"/>
          </a:xfrm>
          <a:prstGeom prst="rect">
            <a:avLst/>
          </a:prstGeom>
        </p:spPr>
      </p:pic>
      <p:pic>
        <p:nvPicPr>
          <p:cNvPr id="93" name="Bilde 92" descr="Et bilde som inneholder Font, Grafikk, logo, grafisk design&#10;&#10;Automatisk generert beskrivelse">
            <a:extLst>
              <a:ext uri="{FF2B5EF4-FFF2-40B4-BE49-F238E27FC236}">
                <a16:creationId xmlns:a16="http://schemas.microsoft.com/office/drawing/2014/main" id="{95862B08-28EC-C6D6-C35B-01EFDD05DFF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85" y="4069857"/>
            <a:ext cx="1249478" cy="356543"/>
          </a:xfrm>
          <a:prstGeom prst="rect">
            <a:avLst/>
          </a:prstGeom>
        </p:spPr>
      </p:pic>
      <p:pic>
        <p:nvPicPr>
          <p:cNvPr id="95" name="Bilde 94" descr="Et bilde som inneholder symbol, logo, Grafikk, Font&#10;&#10;Automatisk generert beskrivelse">
            <a:extLst>
              <a:ext uri="{FF2B5EF4-FFF2-40B4-BE49-F238E27FC236}">
                <a16:creationId xmlns:a16="http://schemas.microsoft.com/office/drawing/2014/main" id="{57A9E79F-3382-591C-ABB1-100BB47FE7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83" y="303636"/>
            <a:ext cx="936920" cy="1057144"/>
          </a:xfrm>
          <a:prstGeom prst="rect">
            <a:avLst/>
          </a:prstGeom>
        </p:spPr>
      </p:pic>
      <p:pic>
        <p:nvPicPr>
          <p:cNvPr id="97" name="Bilde 96" descr="Et bilde som inneholder buss&#10;&#10;Automatisk generert beskrivelse">
            <a:extLst>
              <a:ext uri="{FF2B5EF4-FFF2-40B4-BE49-F238E27FC236}">
                <a16:creationId xmlns:a16="http://schemas.microsoft.com/office/drawing/2014/main" id="{69A18286-5219-1526-ACC1-12CDB689E46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86" y="4816208"/>
            <a:ext cx="2123600" cy="581551"/>
          </a:xfrm>
          <a:prstGeom prst="rect">
            <a:avLst/>
          </a:prstGeom>
        </p:spPr>
      </p:pic>
      <p:pic>
        <p:nvPicPr>
          <p:cNvPr id="99" name="Bilde 98" descr="Et bilde som inneholder Grafikk, Fargerikt, line, skjermbilde&#10;&#10;Automatisk generert beskrivelse">
            <a:extLst>
              <a:ext uri="{FF2B5EF4-FFF2-40B4-BE49-F238E27FC236}">
                <a16:creationId xmlns:a16="http://schemas.microsoft.com/office/drawing/2014/main" id="{A3FCC902-0497-7BA5-3142-3A0E19C8615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737" y="2788143"/>
            <a:ext cx="1022118" cy="1153275"/>
          </a:xfrm>
          <a:prstGeom prst="rect">
            <a:avLst/>
          </a:prstGeom>
        </p:spPr>
      </p:pic>
      <p:pic>
        <p:nvPicPr>
          <p:cNvPr id="101" name="Bilde 100" descr="Et bilde som inneholder tegnefilm, sirkel, Grafikk, skjermbilde&#10;&#10;Automatisk generert beskrivelse">
            <a:extLst>
              <a:ext uri="{FF2B5EF4-FFF2-40B4-BE49-F238E27FC236}">
                <a16:creationId xmlns:a16="http://schemas.microsoft.com/office/drawing/2014/main" id="{B2BE2F10-3B2E-6DC8-E51D-AC2CCA8CD9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894" y="4961989"/>
            <a:ext cx="777643" cy="1221450"/>
          </a:xfrm>
          <a:prstGeom prst="rect">
            <a:avLst/>
          </a:prstGeom>
        </p:spPr>
      </p:pic>
      <p:pic>
        <p:nvPicPr>
          <p:cNvPr id="103" name="Bilde 102" descr="Et bilde som inneholder skjermbilde, Grafikk, tegnefilm, clip art&#10;&#10;Automatisk generert beskrivelse">
            <a:extLst>
              <a:ext uri="{FF2B5EF4-FFF2-40B4-BE49-F238E27FC236}">
                <a16:creationId xmlns:a16="http://schemas.microsoft.com/office/drawing/2014/main" id="{B473BEFD-A66A-A8C4-1BB0-20E74A6975A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24" y="4870219"/>
            <a:ext cx="874533" cy="1315669"/>
          </a:xfrm>
          <a:prstGeom prst="rect">
            <a:avLst/>
          </a:prstGeom>
        </p:spPr>
      </p:pic>
      <p:pic>
        <p:nvPicPr>
          <p:cNvPr id="105" name="Bilde 104" descr="Et bilde som inneholder skjermbilde, clip art, design, illustrasjon&#10;&#10;Automatisk generert beskrivelse">
            <a:extLst>
              <a:ext uri="{FF2B5EF4-FFF2-40B4-BE49-F238E27FC236}">
                <a16:creationId xmlns:a16="http://schemas.microsoft.com/office/drawing/2014/main" id="{9A0D8589-2324-248A-ACC5-24A06C311FF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556" y="387717"/>
            <a:ext cx="1162732" cy="740260"/>
          </a:xfrm>
          <a:prstGeom prst="rect">
            <a:avLst/>
          </a:prstGeom>
        </p:spPr>
      </p:pic>
      <p:pic>
        <p:nvPicPr>
          <p:cNvPr id="107" name="Bilde 106" descr="Et bilde som inneholder stearinlys, design&#10;&#10;Automatisk generert beskrivelse">
            <a:extLst>
              <a:ext uri="{FF2B5EF4-FFF2-40B4-BE49-F238E27FC236}">
                <a16:creationId xmlns:a16="http://schemas.microsoft.com/office/drawing/2014/main" id="{36A1DD4B-B881-3256-AC84-127FDBA48AE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48" y="4870219"/>
            <a:ext cx="818831" cy="1313220"/>
          </a:xfrm>
          <a:prstGeom prst="rect">
            <a:avLst/>
          </a:prstGeom>
        </p:spPr>
      </p:pic>
      <p:pic>
        <p:nvPicPr>
          <p:cNvPr id="109" name="Bilde 108" descr="Et bilde som inneholder tegning, clip art, Barnekunst, illustrasjon&#10;&#10;Automatisk generert beskrivelse">
            <a:extLst>
              <a:ext uri="{FF2B5EF4-FFF2-40B4-BE49-F238E27FC236}">
                <a16:creationId xmlns:a16="http://schemas.microsoft.com/office/drawing/2014/main" id="{1E03DAD8-097B-E767-42CA-534A8426404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5499" y="1625188"/>
            <a:ext cx="1730298" cy="1152175"/>
          </a:xfrm>
          <a:prstGeom prst="rect">
            <a:avLst/>
          </a:prstGeom>
        </p:spPr>
      </p:pic>
      <p:pic>
        <p:nvPicPr>
          <p:cNvPr id="111" name="Bilde 110" descr="Et bilde som inneholder tegnefilm, Animasjon, skjermbilde&#10;&#10;Automatisk generert beskrivelse">
            <a:extLst>
              <a:ext uri="{FF2B5EF4-FFF2-40B4-BE49-F238E27FC236}">
                <a16:creationId xmlns:a16="http://schemas.microsoft.com/office/drawing/2014/main" id="{EDB4E5F5-4320-5B80-739D-FA28DD4A16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157" y="362634"/>
            <a:ext cx="3184600" cy="1273840"/>
          </a:xfrm>
          <a:prstGeom prst="rect">
            <a:avLst/>
          </a:prstGeom>
        </p:spPr>
      </p:pic>
      <p:pic>
        <p:nvPicPr>
          <p:cNvPr id="113" name="Bilde 112" descr="Et bilde som inneholder clip art, skjermbilde, Grafikk, symbol&#10;&#10;Automatisk generert beskrivelse">
            <a:extLst>
              <a:ext uri="{FF2B5EF4-FFF2-40B4-BE49-F238E27FC236}">
                <a16:creationId xmlns:a16="http://schemas.microsoft.com/office/drawing/2014/main" id="{5EE18513-9FE0-D577-7575-3A60D18FCD9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83" y="2741393"/>
            <a:ext cx="1988493" cy="1085794"/>
          </a:xfrm>
          <a:prstGeom prst="rect">
            <a:avLst/>
          </a:prstGeom>
        </p:spPr>
      </p:pic>
      <p:pic>
        <p:nvPicPr>
          <p:cNvPr id="115" name="Bilde 114" descr="Et bilde som inneholder Grafikk, grafisk design, appelsin, design&#10;&#10;Automatisk generert beskrivelse">
            <a:extLst>
              <a:ext uri="{FF2B5EF4-FFF2-40B4-BE49-F238E27FC236}">
                <a16:creationId xmlns:a16="http://schemas.microsoft.com/office/drawing/2014/main" id="{375DB7BD-971E-D7EB-8D14-BC5A61BDACB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288" y="4870219"/>
            <a:ext cx="1295809" cy="129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64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78BA32A-EC91-3F20-C436-0261EC65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</a:rPr>
              <a:t>Sporveien 2024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5A57BF6-836D-B385-1190-0E5E4E50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E8DDD7-AD20-4172-BE01-FCFED30D7690}" type="slidenum">
              <a:rPr kumimoji="0" lang="nb-NO" sz="900" b="0" i="0" u="none" strike="noStrike" kern="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nb-NO" sz="9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</a:endParaRPr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BEBBE30E-ABBA-4BFB-B7C6-61BF0EA2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900" b="0" i="0" u="none" strike="noStrike" kern="0" cap="none" spc="0" normalizeH="0" baseline="0" noProof="0">
                <a:ln>
                  <a:noFill/>
                </a:ln>
                <a:noFill/>
                <a:effectLst/>
                <a:uLnTx/>
                <a:uFillTx/>
              </a:rPr>
              <a:t>Konsernpresentasjon_rev. nov 2021</a:t>
            </a:r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06A70889-612E-4FEE-874A-8DFFFC23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29E8DDD7-AD20-4172-BE01-FCFED30D7690}" type="slidenum">
              <a:rPr kumimoji="0" lang="nb-NO" sz="900" b="0" i="0" u="none" strike="noStrike" kern="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nb-NO" sz="900" b="0" i="0" u="none" strike="noStrike" kern="0" cap="none" spc="0" normalizeH="0" baseline="0" noProof="0">
              <a:ln>
                <a:noFill/>
              </a:ln>
              <a:noFill/>
              <a:effectLst/>
              <a:uLnTx/>
              <a:uFillTx/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E35740-370D-4913-9044-3440824B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5190778"/>
            <a:ext cx="3238748" cy="1362220"/>
          </a:xfrm>
          <a:prstGeom prst="rect">
            <a:avLst/>
          </a:prstGeom>
        </p:spPr>
      </p:pic>
      <p:sp>
        <p:nvSpPr>
          <p:cNvPr id="4" name="Tittel 4">
            <a:extLst>
              <a:ext uri="{FF2B5EF4-FFF2-40B4-BE49-F238E27FC236}">
                <a16:creationId xmlns:a16="http://schemas.microsoft.com/office/drawing/2014/main" id="{E8AEBFF7-6CEE-921E-3974-F3341E9FB378}"/>
              </a:ext>
            </a:extLst>
          </p:cNvPr>
          <p:cNvSpPr txBox="1">
            <a:spLocks/>
          </p:cNvSpPr>
          <p:nvPr/>
        </p:nvSpPr>
        <p:spPr>
          <a:xfrm>
            <a:off x="1392857" y="1540798"/>
            <a:ext cx="8985583" cy="2436841"/>
          </a:xfrm>
          <a:prstGeom prst="rect">
            <a:avLst/>
          </a:prstGeom>
        </p:spPr>
        <p:txBody>
          <a:bodyPr vert="horz" wrap="square" lIns="0" tIns="14400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500" b="0" kern="1200" spc="-135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Lenke til </a:t>
            </a:r>
            <a:r>
              <a:rPr lang="nb-NO" sz="3200" dirty="0">
                <a:solidFill>
                  <a:srgbClr val="000000"/>
                </a:solidFill>
              </a:rPr>
              <a:t>konsernets </a:t>
            </a:r>
            <a:r>
              <a:rPr kumimoji="0" lang="nb-NO" sz="3200" b="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bilder:</a:t>
            </a:r>
          </a:p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-1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  <a:hlinkClick r:id="rId3"/>
              </a:rPr>
              <a:t>Sporveien bildebase</a:t>
            </a:r>
            <a:endParaRPr kumimoji="0" lang="nb-NO" sz="3200" b="0" i="0" u="none" strike="noStrike" kern="1200" cap="none" spc="-13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ts val="65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3200" b="0" i="0" u="none" strike="noStrike" kern="1200" cap="none" spc="-13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17419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78BA32A-EC91-3F20-C436-0261EC652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Sporveien 2024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5A57BF6-836D-B385-1190-0E5E4E50E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82</a:t>
            </a:fld>
            <a:endParaRPr lang="nb-NO"/>
          </a:p>
        </p:txBody>
      </p:sp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BEBBE30E-ABBA-4BFB-B7C6-61BF0EA2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Konsernpresentasjon_rev. nov 2021</a:t>
            </a:r>
          </a:p>
        </p:txBody>
      </p:sp>
      <p:sp>
        <p:nvSpPr>
          <p:cNvPr id="3" name="Plassholder for lysbildenummer 2" hidden="1">
            <a:extLst>
              <a:ext uri="{FF2B5EF4-FFF2-40B4-BE49-F238E27FC236}">
                <a16:creationId xmlns:a16="http://schemas.microsoft.com/office/drawing/2014/main" id="{06A70889-612E-4FEE-874A-8DFFFC23D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82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4E35740-370D-4913-9044-3440824B1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464" y="5190778"/>
            <a:ext cx="3238748" cy="1362220"/>
          </a:xfrm>
          <a:prstGeom prst="rect">
            <a:avLst/>
          </a:prstGeom>
        </p:spPr>
      </p:pic>
      <p:sp>
        <p:nvSpPr>
          <p:cNvPr id="4" name="Tittel 4">
            <a:extLst>
              <a:ext uri="{FF2B5EF4-FFF2-40B4-BE49-F238E27FC236}">
                <a16:creationId xmlns:a16="http://schemas.microsoft.com/office/drawing/2014/main" id="{E8AEBFF7-6CEE-921E-3974-F3341E9FB378}"/>
              </a:ext>
            </a:extLst>
          </p:cNvPr>
          <p:cNvSpPr txBox="1">
            <a:spLocks/>
          </p:cNvSpPr>
          <p:nvPr/>
        </p:nvSpPr>
        <p:spPr>
          <a:xfrm>
            <a:off x="1392857" y="1540798"/>
            <a:ext cx="8985583" cy="2436841"/>
          </a:xfrm>
          <a:prstGeom prst="rect">
            <a:avLst/>
          </a:prstGeom>
        </p:spPr>
        <p:txBody>
          <a:bodyPr vert="horz" wrap="square" lIns="0" tIns="14400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ts val="6500"/>
              </a:lnSpc>
              <a:spcBef>
                <a:spcPct val="0"/>
              </a:spcBef>
              <a:buNone/>
              <a:defRPr sz="6500" b="0" kern="1200" spc="-135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nb-NO" sz="3200" dirty="0"/>
              <a:t>Tilleggselementer: </a:t>
            </a:r>
            <a:br>
              <a:rPr lang="nb-NO" sz="3200" dirty="0"/>
            </a:br>
            <a:r>
              <a:rPr lang="nb-NO" sz="3200" dirty="0" err="1"/>
              <a:t>Ilustrasjoner</a:t>
            </a:r>
            <a:r>
              <a:rPr lang="nb-NO" sz="3200" dirty="0"/>
              <a:t>  av Rune Markhus, produsert for Sporveiens Årsrapport 2023</a:t>
            </a:r>
          </a:p>
        </p:txBody>
      </p:sp>
    </p:spTree>
    <p:extLst>
      <p:ext uri="{BB962C8B-B14F-4D97-AF65-F5344CB8AC3E}">
        <p14:creationId xmlns:p14="http://schemas.microsoft.com/office/powerpoint/2010/main" val="369158779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e 9">
            <a:extLst>
              <a:ext uri="{FF2B5EF4-FFF2-40B4-BE49-F238E27FC236}">
                <a16:creationId xmlns:a16="http://schemas.microsoft.com/office/drawing/2014/main" id="{44BD792D-4560-4D25-9DD7-50AB147BB1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 t="14581" r="-194" b="5472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96E6B27-9AE1-8262-AA99-F4177A88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0" y="6414498"/>
            <a:ext cx="5689638" cy="1385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Sporveien 2024</a:t>
            </a:r>
          </a:p>
        </p:txBody>
      </p: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CA4E17FF-D382-D772-2704-9DCA9EA1E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7888" y="6415688"/>
            <a:ext cx="391319" cy="1385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83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8F22FA9-0DC3-4401-91C1-3E1C86D3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nb-NO"/>
              <a:t>Konsernpresentasjon_rev. juni 2022</a:t>
            </a:r>
          </a:p>
        </p:txBody>
      </p:sp>
      <p:sp>
        <p:nvSpPr>
          <p:cNvPr id="4" name="Plassholder for lysbildenummer 3" hidden="1">
            <a:extLst>
              <a:ext uri="{FF2B5EF4-FFF2-40B4-BE49-F238E27FC236}">
                <a16:creationId xmlns:a16="http://schemas.microsoft.com/office/drawing/2014/main" id="{FFB34E69-6039-4799-9C7E-4320C6F68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9E8DDD7-AD20-4172-BE01-FCFED30D7690}" type="slidenum">
              <a:rPr lang="nb-NO" smtClean="0"/>
              <a:pPr>
                <a:spcAft>
                  <a:spcPts val="600"/>
                </a:spcAft>
              </a:pPr>
              <a:t>83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D509985-E7C0-238D-5184-26D4E1480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9158" y="4296500"/>
            <a:ext cx="2468933" cy="24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1680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5AAB-AE88-FB9B-2DEE-FDA2AC41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72A0B4-86FA-19E6-E6A9-EAD31F44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9F7D2-82BE-59E3-DFF0-8996D123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84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943173A-A2DD-D836-BB55-FCC85DA8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49" y="699550"/>
            <a:ext cx="3855799" cy="2263105"/>
          </a:xfrm>
        </p:spPr>
        <p:txBody>
          <a:bodyPr/>
          <a:lstStyle/>
          <a:p>
            <a:r>
              <a:rPr lang="nb-NO" b="0" dirty="0"/>
              <a:t>Illustrasjon fra Årsrapport 2023: </a:t>
            </a:r>
            <a:br>
              <a:rPr lang="nb-NO" b="0" dirty="0"/>
            </a:br>
            <a:br>
              <a:rPr lang="nb-NO" b="0" dirty="0"/>
            </a:br>
            <a:r>
              <a:rPr lang="nb-NO" b="0" dirty="0"/>
              <a:t>Operasjonssentralen for T-banen</a:t>
            </a:r>
          </a:p>
        </p:txBody>
      </p:sp>
      <p:pic>
        <p:nvPicPr>
          <p:cNvPr id="6" name="Bilde 5" descr="Et bilde som inneholder tegning, tegnefilm, illustrasjon&#10;&#10;Automatisk generert beskrivelse">
            <a:extLst>
              <a:ext uri="{FF2B5EF4-FFF2-40B4-BE49-F238E27FC236}">
                <a16:creationId xmlns:a16="http://schemas.microsoft.com/office/drawing/2014/main" id="{3A2225D2-B4FD-6293-5B7B-FD647613A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3"/>
          <a:stretch/>
        </p:blipFill>
        <p:spPr>
          <a:xfrm>
            <a:off x="5747847" y="0"/>
            <a:ext cx="644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4785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5AAB-AE88-FB9B-2DEE-FDA2AC41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72A0B4-86FA-19E6-E6A9-EAD31F44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9F7D2-82BE-59E3-DFF0-8996D123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85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943173A-A2DD-D836-BB55-FCC85DA8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49" y="699551"/>
            <a:ext cx="4077057" cy="504560"/>
          </a:xfrm>
        </p:spPr>
        <p:txBody>
          <a:bodyPr/>
          <a:lstStyle/>
          <a:p>
            <a:r>
              <a:rPr lang="nb-NO" b="0" dirty="0"/>
              <a:t>Illustrasjon fra Årsrapport 2023: </a:t>
            </a:r>
            <a:br>
              <a:rPr lang="nb-NO" b="0" dirty="0"/>
            </a:br>
            <a:br>
              <a:rPr lang="nb-NO" b="0" dirty="0"/>
            </a:br>
            <a:r>
              <a:rPr lang="nb-NO" b="0" dirty="0"/>
              <a:t>T-baneverkstedet på Ryen</a:t>
            </a:r>
          </a:p>
        </p:txBody>
      </p:sp>
      <p:pic>
        <p:nvPicPr>
          <p:cNvPr id="7" name="Bilde 6" descr="Et bilde som inneholder person, tegnefilm, sko, skjermbilde&#10;&#10;Automatisk generert beskrivelse">
            <a:extLst>
              <a:ext uri="{FF2B5EF4-FFF2-40B4-BE49-F238E27FC236}">
                <a16:creationId xmlns:a16="http://schemas.microsoft.com/office/drawing/2014/main" id="{33B05E61-CF70-75CE-3685-A6A3BB38D2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2" r="3380"/>
          <a:stretch/>
        </p:blipFill>
        <p:spPr>
          <a:xfrm>
            <a:off x="5747847" y="6907"/>
            <a:ext cx="64441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48692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5AAB-AE88-FB9B-2DEE-FDA2AC41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72A0B4-86FA-19E6-E6A9-EAD31F44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9F7D2-82BE-59E3-DFF0-8996D123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86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943173A-A2DD-D836-BB55-FCC85DA8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49" y="699551"/>
            <a:ext cx="3691207" cy="504560"/>
          </a:xfrm>
        </p:spPr>
        <p:txBody>
          <a:bodyPr/>
          <a:lstStyle/>
          <a:p>
            <a:r>
              <a:rPr lang="nb-NO" b="0" dirty="0"/>
              <a:t>Illustrasjon fra Årsrapport 2023: </a:t>
            </a:r>
            <a:br>
              <a:rPr lang="nb-NO" b="0" dirty="0"/>
            </a:br>
            <a:br>
              <a:rPr lang="nb-NO" b="0" dirty="0"/>
            </a:br>
            <a:r>
              <a:rPr lang="nb-NO" b="0" dirty="0"/>
              <a:t>Vedlikeholdsarbeid for trikken i Oslogate, nedre del av </a:t>
            </a:r>
            <a:r>
              <a:rPr lang="nb-NO" b="0" dirty="0" err="1"/>
              <a:t>Ekebergbanen</a:t>
            </a:r>
            <a:endParaRPr lang="nb-NO" b="0" dirty="0"/>
          </a:p>
        </p:txBody>
      </p:sp>
      <p:pic>
        <p:nvPicPr>
          <p:cNvPr id="9" name="Bilde 8" descr="Et bilde som inneholder tegning, tegnefilm, Animasjon, illustrasjon&#10;&#10;Automatisk generert beskrivelse">
            <a:extLst>
              <a:ext uri="{FF2B5EF4-FFF2-40B4-BE49-F238E27FC236}">
                <a16:creationId xmlns:a16="http://schemas.microsoft.com/office/drawing/2014/main" id="{7E2FD1F0-EFC1-92F1-C797-CB88C13BEE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3" r="8686"/>
          <a:stretch/>
        </p:blipFill>
        <p:spPr>
          <a:xfrm>
            <a:off x="5747846" y="-9427"/>
            <a:ext cx="6444154" cy="6864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60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5AAB-AE88-FB9B-2DEE-FDA2AC41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72A0B4-86FA-19E6-E6A9-EAD31F44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9F7D2-82BE-59E3-DFF0-8996D123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87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943173A-A2DD-D836-BB55-FCC85DA8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49" y="699551"/>
            <a:ext cx="4077057" cy="504560"/>
          </a:xfrm>
        </p:spPr>
        <p:txBody>
          <a:bodyPr/>
          <a:lstStyle/>
          <a:p>
            <a:r>
              <a:rPr lang="nb-NO" b="0" dirty="0"/>
              <a:t>Illustrasjon fra Årsrapport 2023: </a:t>
            </a:r>
            <a:br>
              <a:rPr lang="nb-NO" b="0" dirty="0"/>
            </a:br>
            <a:br>
              <a:rPr lang="nb-NO" b="0" dirty="0"/>
            </a:br>
            <a:r>
              <a:rPr lang="nb-NO" b="0" dirty="0"/>
              <a:t>Stortingsgaten med Rådhuset på høyre side</a:t>
            </a:r>
          </a:p>
        </p:txBody>
      </p:sp>
      <p:pic>
        <p:nvPicPr>
          <p:cNvPr id="6" name="Bilde 5" descr="Et bilde som inneholder anime, tegnefilm, sketch, illustrasjon&#10;&#10;Automatisk generert beskrivelse">
            <a:extLst>
              <a:ext uri="{FF2B5EF4-FFF2-40B4-BE49-F238E27FC236}">
                <a16:creationId xmlns:a16="http://schemas.microsoft.com/office/drawing/2014/main" id="{047F50E8-2FC2-73B4-1237-C5F8F695A4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0" r="17729"/>
          <a:stretch/>
        </p:blipFill>
        <p:spPr>
          <a:xfrm>
            <a:off x="5747846" y="2441"/>
            <a:ext cx="6444154" cy="68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4119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35AAB-AE88-FB9B-2DEE-FDA2AC412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C72A0B4-86FA-19E6-E6A9-EAD31F446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F99F7D2-82BE-59E3-DFF0-8996D123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88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F943173A-A2DD-D836-BB55-FCC85DA8F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49" y="699551"/>
            <a:ext cx="4077057" cy="504560"/>
          </a:xfrm>
        </p:spPr>
        <p:txBody>
          <a:bodyPr/>
          <a:lstStyle/>
          <a:p>
            <a:r>
              <a:rPr lang="nb-NO" b="0" dirty="0"/>
              <a:t>Illustrasjon fra Årsrapport 2023: </a:t>
            </a:r>
            <a:br>
              <a:rPr lang="nb-NO" b="0" dirty="0"/>
            </a:br>
            <a:br>
              <a:rPr lang="nb-NO" b="0" dirty="0"/>
            </a:br>
            <a:r>
              <a:rPr lang="nb-NO" b="0" dirty="0"/>
              <a:t>Majorstuen stasjon</a:t>
            </a:r>
          </a:p>
        </p:txBody>
      </p:sp>
      <p:pic>
        <p:nvPicPr>
          <p:cNvPr id="7" name="Bilde 6" descr="Et bilde som inneholder tegning, sketch, illustrasjon, kunst&#10;&#10;Automatisk generert beskrivelse">
            <a:extLst>
              <a:ext uri="{FF2B5EF4-FFF2-40B4-BE49-F238E27FC236}">
                <a16:creationId xmlns:a16="http://schemas.microsoft.com/office/drawing/2014/main" id="{BB8E508B-6A74-D466-D101-8772238EF5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" r="28003"/>
          <a:stretch/>
        </p:blipFill>
        <p:spPr>
          <a:xfrm>
            <a:off x="5747846" y="-4220"/>
            <a:ext cx="6444154" cy="68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7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768A9535-B74D-4433-AB9D-02B9FC08F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Sporveien 2024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BEDC797-0A4B-4C4A-B4C0-4966C695C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8DDD7-AD20-4172-BE01-FCFED30D7690}" type="slidenum">
              <a:rPr lang="nb-NO" smtClean="0"/>
              <a:t>9</a:t>
            </a:fld>
            <a:endParaRPr lang="nb-NO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19EF370-738D-43C6-B8B4-B03E072A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b="0" dirty="0"/>
              <a:t>Nøkkeltall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F4490802-8489-4805-9713-475DD56A6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839" y="2612100"/>
            <a:ext cx="11331506" cy="186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40028"/>
      </p:ext>
    </p:extLst>
  </p:cSld>
  <p:clrMapOvr>
    <a:masterClrMapping/>
  </p:clrMapOvr>
</p:sld>
</file>

<file path=ppt/theme/theme1.xml><?xml version="1.0" encoding="utf-8"?>
<a:theme xmlns:a="http://schemas.openxmlformats.org/drawingml/2006/main" name="Sporveien">
  <a:themeElements>
    <a:clrScheme name="Sporveien">
      <a:dk1>
        <a:srgbClr val="000000"/>
      </a:dk1>
      <a:lt1>
        <a:srgbClr val="FFFFFF"/>
      </a:lt1>
      <a:dk2>
        <a:srgbClr val="222222"/>
      </a:dk2>
      <a:lt2>
        <a:srgbClr val="E9E9E9"/>
      </a:lt2>
      <a:accent1>
        <a:srgbClr val="FF6400"/>
      </a:accent1>
      <a:accent2>
        <a:srgbClr val="FFB200"/>
      </a:accent2>
      <a:accent3>
        <a:srgbClr val="67C999"/>
      </a:accent3>
      <a:accent4>
        <a:srgbClr val="BB5CFF"/>
      </a:accent4>
      <a:accent5>
        <a:srgbClr val="81CFF5"/>
      </a:accent5>
      <a:accent6>
        <a:srgbClr val="0B91EF"/>
      </a:accent6>
      <a:hlink>
        <a:srgbClr val="222222"/>
      </a:hlink>
      <a:folHlink>
        <a:srgbClr val="9E2EED"/>
      </a:folHlink>
    </a:clrScheme>
    <a:fontScheme name="Arial-sim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0" cap="flat" cmpd="sng" algn="ctr">
          <a:noFill/>
        </a:ln>
        <a:ln w="0" cap="flat" cmpd="sng" algn="ctr">
          <a:noFill/>
        </a:ln>
        <a:ln w="0" cap="flat" cmpd="sng" algn="ctr">
          <a:noFill/>
        </a:ln>
      </a:lnStyleLst>
      <a:effectStyleLst>
        <a:effectStyle>
          <a:effectLst>
            <a:outerShdw blurRad="127000" dist="76200" dir="5400000" algn="t" rotWithShape="0">
              <a:srgbClr val="000000">
                <a:alpha val="30000"/>
              </a:srgbClr>
            </a:outerShdw>
          </a:effectLst>
        </a:effectStyle>
        <a:effectStyle>
          <a:effectLst>
            <a:blur/>
          </a:effectLst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txDef>
      <a:spPr>
        <a:solidFill>
          <a:schemeClr val="bg1"/>
        </a:solidFill>
        <a:effectLst>
          <a:outerShdw blurRad="127000" dist="76200" dir="5400000" algn="t" rotWithShape="0">
            <a:prstClr val="black">
              <a:alpha val="30000"/>
            </a:prstClr>
          </a:outerShdw>
        </a:effectLst>
      </a:spPr>
      <a:bodyPr vert="horz" wrap="square" lIns="378000" tIns="536400" rIns="378000" bIns="536400" rtlCol="0">
        <a:noAutofit/>
      </a:bodyPr>
      <a:lstStyle>
        <a:defPPr algn="l">
          <a:lnSpc>
            <a:spcPct val="99000"/>
          </a:lnSpc>
          <a:spcBef>
            <a:spcPts val="1049"/>
          </a:spcBef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porveien_mal_arial.potx" id="{CFE1D1B9-E738-46F1-AA9D-A912995ACE21}" vid="{32E9D4CC-162B-4665-9024-5897951B65D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15FCECDECB289449F216EFDF0A5E13A" ma:contentTypeVersion="15" ma:contentTypeDescription="Opprett et nytt dokument." ma:contentTypeScope="" ma:versionID="da7a02c1893c8c2d88d906c7cc3f00b3">
  <xsd:schema xmlns:xsd="http://www.w3.org/2001/XMLSchema" xmlns:xs="http://www.w3.org/2001/XMLSchema" xmlns:p="http://schemas.microsoft.com/office/2006/metadata/properties" xmlns:ns2="20140424-12e5-4e42-a4a8-cf3dd0646197" xmlns:ns3="25ed95fb-6729-40f4-a309-340f37fa93b5" targetNamespace="http://schemas.microsoft.com/office/2006/metadata/properties" ma:root="true" ma:fieldsID="3d50a69616900f6eea6728c6161eb458" ns2:_="" ns3:_="">
    <xsd:import namespace="20140424-12e5-4e42-a4a8-cf3dd0646197"/>
    <xsd:import namespace="25ed95fb-6729-40f4-a309-340f37fa93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Statusdokument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140424-12e5-4e42-a4a8-cf3dd0646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Statusdokument" ma:index="12" nillable="true" ma:displayName="Status dokument" ma:format="Dropdown" ma:internalName="Statusdokument">
      <xsd:simpleType>
        <xsd:restriction base="dms:Choice">
          <xsd:enumeration value="Ikke startet"/>
          <xsd:enumeration value="Pågår"/>
          <xsd:enumeration value="Ferdig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Bildemerkelapper" ma:readOnly="false" ma:fieldId="{5cf76f15-5ced-4ddc-b409-7134ff3c332f}" ma:taxonomyMulti="true" ma:sspId="1f71edbc-2e37-472b-b76c-6921491300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d95fb-6729-40f4-a309-340f37fa93b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245396d6-63ed-432d-9b17-af3c064d4c5e}" ma:internalName="TaxCatchAll" ma:showField="CatchAllData" ma:web="25ed95fb-6729-40f4-a309-340f37fa93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5ed95fb-6729-40f4-a309-340f37fa93b5">
      <UserInfo>
        <DisplayName>Vederhus, Knut Harald</DisplayName>
        <AccountId>33</AccountId>
        <AccountType/>
      </UserInfo>
      <UserInfo>
        <DisplayName>SharingLinks.689c59f9-72fa-46cb-b621-314557e7926a.Flexible.f9c4f8cc-5ca6-4b2a-bc5e-a9a8b05f24f7</DisplayName>
        <AccountId>17</AccountId>
        <AccountType/>
      </UserInfo>
      <UserInfo>
        <DisplayName>Gaalaas, Sølvi Pettersen</DisplayName>
        <AccountId>11</AccountId>
        <AccountType/>
      </UserInfo>
    </SharedWithUsers>
    <TaxCatchAll xmlns="25ed95fb-6729-40f4-a309-340f37fa93b5" xsi:nil="true"/>
    <lcf76f155ced4ddcb4097134ff3c332f xmlns="20140424-12e5-4e42-a4a8-cf3dd0646197">
      <Terms xmlns="http://schemas.microsoft.com/office/infopath/2007/PartnerControls"/>
    </lcf76f155ced4ddcb4097134ff3c332f>
    <Statusdokument xmlns="20140424-12e5-4e42-a4a8-cf3dd0646197" xsi:nil="true"/>
  </documentManagement>
</p:properties>
</file>

<file path=customXml/itemProps1.xml><?xml version="1.0" encoding="utf-8"?>
<ds:datastoreItem xmlns:ds="http://schemas.openxmlformats.org/officeDocument/2006/customXml" ds:itemID="{CBFB5963-D972-4EBF-870E-193AB99269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CF6AE53-B8E5-4C5B-83A7-8640AB82B1B7}"/>
</file>

<file path=customXml/itemProps3.xml><?xml version="1.0" encoding="utf-8"?>
<ds:datastoreItem xmlns:ds="http://schemas.openxmlformats.org/officeDocument/2006/customXml" ds:itemID="{EA8307BD-30B2-42C8-96D8-1F0CB11F6A71}">
  <ds:schemaRefs>
    <ds:schemaRef ds:uri="http://purl.org/dc/elements/1.1/"/>
    <ds:schemaRef ds:uri="http://schemas.microsoft.com/office/2006/metadata/properties"/>
    <ds:schemaRef ds:uri="http://purl.org/dc/terms/"/>
    <ds:schemaRef ds:uri="20140424-12e5-4e42-a4a8-cf3dd0646197"/>
    <ds:schemaRef ds:uri="http://schemas.microsoft.com/office/2006/documentManagement/types"/>
    <ds:schemaRef ds:uri="25ed95fb-6729-40f4-a309-340f37fa93b5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c9a306fa-d613-425f-a10e-2974d621a85f}" enabled="1" method="Privileged" siteId="{51f3db70-4090-43e1-a604-871130ad4fa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Sporveien_Mal_Arial (1)</Template>
  <TotalTime>6207</TotalTime>
  <Words>3344</Words>
  <Application>Microsoft Office PowerPoint</Application>
  <PresentationFormat>Widescreen</PresentationFormat>
  <Paragraphs>611</Paragraphs>
  <Slides>88</Slides>
  <Notes>23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88</vt:i4>
      </vt:variant>
    </vt:vector>
  </HeadingPairs>
  <TitlesOfParts>
    <vt:vector size="95" baseType="lpstr">
      <vt:lpstr>Arial</vt:lpstr>
      <vt:lpstr>Calibri</vt:lpstr>
      <vt:lpstr>Replica LL</vt:lpstr>
      <vt:lpstr>Replica Pro Bold</vt:lpstr>
      <vt:lpstr>Symbol</vt:lpstr>
      <vt:lpstr>Times New Roman</vt:lpstr>
      <vt:lpstr>Sporveien</vt:lpstr>
      <vt:lpstr>Brukerveiledning </vt:lpstr>
      <vt:lpstr>Hvordan lage egne slider, og samtidig ivareta Sporveiens visuelle uttrykk og merkevare. </vt:lpstr>
      <vt:lpstr>Sporveien</vt:lpstr>
      <vt:lpstr>Sporveiens visjon er å levere bærekraftig mobilitet for alle i byen vår og alle passasjerene våre</vt:lpstr>
      <vt:lpstr>PowerPoint-presentasjon</vt:lpstr>
      <vt:lpstr>PowerPoint-presentasjon</vt:lpstr>
      <vt:lpstr>PowerPoint-presentasjon</vt:lpstr>
      <vt:lpstr>Kraftig vekst i kollektivtransporten før pandemien inntraff i 2020.   Fra 2022 ser vi igjen en stor vekst, og de reisende er på vei tilbake til alle tre driftsarter.</vt:lpstr>
      <vt:lpstr>Nøkkeltall</vt:lpstr>
      <vt:lpstr>Nøkkeltall</vt:lpstr>
      <vt:lpstr>Nøkkeltall</vt:lpstr>
      <vt:lpstr>Norsk  Kundebarometer  2024</vt:lpstr>
      <vt:lpstr>Norsk  Bærekraftbarometer  2024</vt:lpstr>
      <vt:lpstr>Resultater Norsk Kundebarometer og Norsk Bærekraftbarometer 2024     </vt:lpstr>
      <vt:lpstr>PowerPoint-presentasjon</vt:lpstr>
      <vt:lpstr>PowerPoint-presentasjon</vt:lpstr>
      <vt:lpstr>PowerPoint-presentasjon</vt:lpstr>
      <vt:lpstr>Best-resultatene  </vt:lpstr>
      <vt:lpstr>PowerPoint-presentasjon</vt:lpstr>
      <vt:lpstr>PowerPoint-presentasjon</vt:lpstr>
      <vt:lpstr>Eierstrukturen i kollektivtrafikken  i Oslo og Akershus</vt:lpstr>
      <vt:lpstr>Sporveiens strategi 2021–2025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Sporveien T-banen</vt:lpstr>
      <vt:lpstr>PowerPoint-presentasjon</vt:lpstr>
      <vt:lpstr>Nøkkeltall Sporveien T-banen AS</vt:lpstr>
      <vt:lpstr>Sporveien T-banen AS</vt:lpstr>
      <vt:lpstr>PowerPoint-presentasjon</vt:lpstr>
      <vt:lpstr>PowerPoint-presentasjon</vt:lpstr>
      <vt:lpstr>PowerPoint-presentasjon</vt:lpstr>
      <vt:lpstr>T-banen på topp i internasjonal benchmarkundersøkelse </vt:lpstr>
      <vt:lpstr>T-baneprogrammet</vt:lpstr>
      <vt:lpstr>PowerPoint-presentasjon</vt:lpstr>
      <vt:lpstr>PowerPoint-presentasjon</vt:lpstr>
      <vt:lpstr>Sporveien Trikken</vt:lpstr>
      <vt:lpstr>PowerPoint-presentasjon</vt:lpstr>
      <vt:lpstr>Nøkkeltall Sporveien Trikken AS</vt:lpstr>
      <vt:lpstr>Sporveien Trikken AS</vt:lpstr>
      <vt:lpstr>Sporveien Trikken AS</vt:lpstr>
      <vt:lpstr>Sporveien Trikken AS</vt:lpstr>
      <vt:lpstr>PowerPoint-presentasjon</vt:lpstr>
      <vt:lpstr>PowerPoint-presentasjon</vt:lpstr>
      <vt:lpstr>PowerPoint-presentasjon</vt:lpstr>
      <vt:lpstr>Unibuss</vt:lpstr>
      <vt:lpstr>PowerPoint-presentasjon</vt:lpstr>
      <vt:lpstr>PowerPoint-presentasjon</vt:lpstr>
      <vt:lpstr>Unibuss</vt:lpstr>
      <vt:lpstr>Sporveien Vognmateriell</vt:lpstr>
      <vt:lpstr>PowerPoint-presentasjon</vt:lpstr>
      <vt:lpstr>Sporveien Vognmateriell</vt:lpstr>
      <vt:lpstr>Sporveien Media</vt:lpstr>
      <vt:lpstr>PowerPoint-presentasjon</vt:lpstr>
      <vt:lpstr>Sporveien Bussanlegg</vt:lpstr>
      <vt:lpstr>PowerPoint-presentasjon</vt:lpstr>
      <vt:lpstr>Joule</vt:lpstr>
      <vt:lpstr>PowerPoint-presentasjon</vt:lpstr>
      <vt:lpstr>Sporveien: morselskapet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Ledelse  Sporveien</vt:lpstr>
      <vt:lpstr>PowerPoint-presentasjon</vt:lpstr>
      <vt:lpstr>PowerPoint-presentasjon</vt:lpstr>
      <vt:lpstr>Løse ikoner uten hvit bakgrunn: Selskaper, drift og enheter</vt:lpstr>
      <vt:lpstr>Løse ikoner: Bærekraftsymboler uten hvit bakgrunn</vt:lpstr>
      <vt:lpstr>Løse ikoner uten hvit bakgrunn: mennesker</vt:lpstr>
      <vt:lpstr>Diverse løse ikoner uten hvit bakgrunn: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Illustrasjon fra Årsrapport 2023:   Operasjonssentralen for T-banen</vt:lpstr>
      <vt:lpstr>Illustrasjon fra Årsrapport 2023:   T-baneverkstedet på Ryen</vt:lpstr>
      <vt:lpstr>Illustrasjon fra Årsrapport 2023:   Vedlikeholdsarbeid for trikken i Oslogate, nedre del av Ekebergbanen</vt:lpstr>
      <vt:lpstr>Illustrasjon fra Årsrapport 2023:   Stortingsgaten med Rådhuset på høyre side</vt:lpstr>
      <vt:lpstr>Illustrasjon fra Årsrapport 2023:   Majorstuen stasjon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Sporveien</dc:title>
  <dc:creator>Bjørnsdatter, Mette Dahl</dc:creator>
  <cp:lastModifiedBy>Gaalaas, Sølvi Pettersen</cp:lastModifiedBy>
  <cp:revision>161</cp:revision>
  <cp:lastPrinted>2023-03-28T09:00:00Z</cp:lastPrinted>
  <dcterms:created xsi:type="dcterms:W3CDTF">2021-11-11T05:50:09Z</dcterms:created>
  <dcterms:modified xsi:type="dcterms:W3CDTF">2024-07-12T05:42:47Z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0x010100115FCECDECB289449F216EFDF0A5E13A</vt:lpwstr>
  </property>
  <property fmtid="{D5CDD505-2E9C-101B-9397-08002B2CF9AE}" pid="4" name="ClassificationContentMarkingHeaderLocations">
    <vt:lpwstr>Sporveien:8</vt:lpwstr>
  </property>
  <property fmtid="{D5CDD505-2E9C-101B-9397-08002B2CF9AE}" pid="5" name="ClassificationContentMarkingHeaderText">
    <vt:lpwstr>ÅPEN</vt:lpwstr>
  </property>
</Properties>
</file>